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4" r:id="rId1"/>
  </p:sldMasterIdLst>
  <p:sldIdLst>
    <p:sldId id="256" r:id="rId2"/>
    <p:sldId id="265" r:id="rId3"/>
    <p:sldId id="264" r:id="rId4"/>
    <p:sldId id="263" r:id="rId5"/>
    <p:sldId id="270" r:id="rId6"/>
    <p:sldId id="259" r:id="rId7"/>
    <p:sldId id="271" r:id="rId8"/>
    <p:sldId id="261" r:id="rId9"/>
    <p:sldId id="267" r:id="rId10"/>
    <p:sldId id="280" r:id="rId11"/>
    <p:sldId id="273" r:id="rId12"/>
    <p:sldId id="272" r:id="rId13"/>
    <p:sldId id="287" r:id="rId14"/>
    <p:sldId id="260" r:id="rId15"/>
    <p:sldId id="275" r:id="rId16"/>
    <p:sldId id="274" r:id="rId17"/>
    <p:sldId id="276" r:id="rId18"/>
    <p:sldId id="277" r:id="rId19"/>
    <p:sldId id="278" r:id="rId20"/>
    <p:sldId id="279" r:id="rId21"/>
    <p:sldId id="282" r:id="rId22"/>
    <p:sldId id="283" r:id="rId23"/>
    <p:sldId id="284" r:id="rId24"/>
    <p:sldId id="285" r:id="rId25"/>
    <p:sldId id="286" r:id="rId26"/>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84380"/>
    <p:restoredTop sz="94660"/>
  </p:normalViewPr>
  <p:slideViewPr>
    <p:cSldViewPr>
      <p:cViewPr>
        <p:scale>
          <a:sx n="81" d="100"/>
          <a:sy n="81" d="100"/>
        </p:scale>
        <p:origin x="-1692" y="21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1"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78"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5"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C4D4EB6-0B50-43FA-BB40-5AAF8D36989F}" type="datetimeFigureOut">
              <a:rPr lang="ar-IQ" smtClean="0"/>
              <a:t>25/09/1440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6CDAA278-5904-4E88-ABEE-C9FB4BA771B5}"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4D4EB6-0B50-43FA-BB40-5AAF8D36989F}" type="datetimeFigureOut">
              <a:rPr lang="ar-IQ" smtClean="0"/>
              <a:t>25/09/1440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6CDAA278-5904-4E88-ABEE-C9FB4BA771B5}"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4D4EB6-0B50-43FA-BB40-5AAF8D36989F}" type="datetimeFigureOut">
              <a:rPr lang="ar-IQ" smtClean="0"/>
              <a:t>25/09/1440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6CDAA278-5904-4E88-ABEE-C9FB4BA771B5}"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4D4EB6-0B50-43FA-BB40-5AAF8D36989F}" type="datetimeFigureOut">
              <a:rPr lang="ar-IQ" smtClean="0"/>
              <a:t>25/09/1440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6CDAA278-5904-4E88-ABEE-C9FB4BA771B5}"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78"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1"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9"/>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4C4D4EB6-0B50-43FA-BB40-5AAF8D36989F}" type="datetimeFigureOut">
              <a:rPr lang="ar-IQ" smtClean="0"/>
              <a:t>25/09/1440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6CDAA278-5904-4E88-ABEE-C9FB4BA771B5}" type="slidenum">
              <a:rPr lang="ar-IQ" smtClean="0"/>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C4D4EB6-0B50-43FA-BB40-5AAF8D36989F}" type="datetimeFigureOut">
              <a:rPr lang="ar-IQ" smtClean="0"/>
              <a:t>25/09/1440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6CDAA278-5904-4E88-ABEE-C9FB4BA771B5}" type="slidenum">
              <a:rPr lang="ar-IQ" smtClean="0"/>
              <a:t>‹#›</a:t>
            </a:fld>
            <a:endParaRPr lang="ar-IQ"/>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1"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C4D4EB6-0B50-43FA-BB40-5AAF8D36989F}" type="datetimeFigureOut">
              <a:rPr lang="ar-IQ" smtClean="0"/>
              <a:t>25/09/1440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6CDAA278-5904-4E88-ABEE-C9FB4BA771B5}" type="slidenum">
              <a:rPr lang="ar-IQ" smtClean="0"/>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4D4EB6-0B50-43FA-BB40-5AAF8D36989F}" type="datetimeFigureOut">
              <a:rPr lang="ar-IQ" smtClean="0"/>
              <a:t>25/09/1440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6CDAA278-5904-4E88-ABEE-C9FB4BA771B5}"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4D4EB6-0B50-43FA-BB40-5AAF8D36989F}" type="datetimeFigureOut">
              <a:rPr lang="ar-IQ" smtClean="0"/>
              <a:t>25/09/1440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6CDAA278-5904-4E88-ABEE-C9FB4BA771B5}"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1"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9"/>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1" y="1576105"/>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3"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5" y="2253387"/>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4C4D4EB6-0B50-43FA-BB40-5AAF8D36989F}" type="datetimeFigureOut">
              <a:rPr lang="ar-IQ" smtClean="0"/>
              <a:t>25/09/1440</a:t>
            </a:fld>
            <a:endParaRPr lang="ar-IQ"/>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ar-IQ"/>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6CDAA278-5904-4E88-ABEE-C9FB4BA771B5}" type="slidenum">
              <a:rPr lang="ar-IQ" smtClean="0"/>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7"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1"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82"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4D4EB6-0B50-43FA-BB40-5AAF8D36989F}" type="datetimeFigureOut">
              <a:rPr lang="ar-IQ" smtClean="0"/>
              <a:t>25/09/1440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6CDAA278-5904-4E88-ABEE-C9FB4BA771B5}" type="slidenum">
              <a:rPr lang="ar-IQ" smtClean="0"/>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1"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78" y="5051294"/>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2"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2" y="1100630"/>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4C4D4EB6-0B50-43FA-BB40-5AAF8D36989F}" type="datetimeFigureOut">
              <a:rPr lang="ar-IQ" smtClean="0"/>
              <a:t>25/09/1440</a:t>
            </a:fld>
            <a:endParaRPr lang="ar-IQ"/>
          </a:p>
        </p:txBody>
      </p:sp>
      <p:sp>
        <p:nvSpPr>
          <p:cNvPr id="5" name="Footer Placeholder 4"/>
          <p:cNvSpPr>
            <a:spLocks noGrp="1"/>
          </p:cNvSpPr>
          <p:nvPr>
            <p:ph type="ftr" sz="quarter" idx="3"/>
          </p:nvPr>
        </p:nvSpPr>
        <p:spPr>
          <a:xfrm>
            <a:off x="3517515"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ar-IQ"/>
          </a:p>
        </p:txBody>
      </p:sp>
      <p:sp>
        <p:nvSpPr>
          <p:cNvPr id="6" name="Slide Number Placeholder 5"/>
          <p:cNvSpPr>
            <a:spLocks noGrp="1"/>
          </p:cNvSpPr>
          <p:nvPr>
            <p:ph type="sldNum" sz="quarter" idx="4"/>
          </p:nvPr>
        </p:nvSpPr>
        <p:spPr>
          <a:xfrm>
            <a:off x="8401039"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6CDAA278-5904-4E88-ABEE-C9FB4BA771B5}"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wmf"/></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normAutofit fontScale="90000"/>
          </a:bodyPr>
          <a:lstStyle/>
          <a:p>
            <a:r>
              <a:rPr lang="ar-IQ" sz="5400" b="1" dirty="0" smtClean="0"/>
              <a:t>ادماج </a:t>
            </a:r>
            <a:r>
              <a:rPr lang="ar-IQ" sz="5400" b="1" dirty="0" smtClean="0"/>
              <a:t>النوع الاجتماعي</a:t>
            </a:r>
            <a:r>
              <a:rPr lang="en-US" sz="5400" b="1" dirty="0" smtClean="0"/>
              <a:t/>
            </a:r>
            <a:br>
              <a:rPr lang="en-US" sz="5400" b="1" dirty="0" smtClean="0"/>
            </a:br>
            <a:r>
              <a:rPr lang="en-US" sz="5400" b="1" dirty="0" smtClean="0"/>
              <a:t>Gender </a:t>
            </a:r>
            <a:r>
              <a:rPr lang="en-US" sz="5400" b="1" dirty="0" smtClean="0"/>
              <a:t>Mainstreaming</a:t>
            </a:r>
            <a:endParaRPr lang="ar-IQ" sz="5400" b="1" dirty="0"/>
          </a:p>
        </p:txBody>
      </p:sp>
      <p:sp>
        <p:nvSpPr>
          <p:cNvPr id="3" name="مربع نص 2"/>
          <p:cNvSpPr txBox="1"/>
          <p:nvPr/>
        </p:nvSpPr>
        <p:spPr>
          <a:xfrm>
            <a:off x="4572000" y="3645024"/>
            <a:ext cx="4032448" cy="1323439"/>
          </a:xfrm>
          <a:prstGeom prst="rect">
            <a:avLst/>
          </a:prstGeom>
          <a:noFill/>
        </p:spPr>
        <p:txBody>
          <a:bodyPr wrap="square" rtlCol="1">
            <a:spAutoFit/>
          </a:bodyPr>
          <a:lstStyle/>
          <a:p>
            <a:pPr algn="ctr"/>
            <a:r>
              <a:rPr lang="ar-IQ" sz="4000" b="1" dirty="0" smtClean="0"/>
              <a:t>أعداد </a:t>
            </a:r>
          </a:p>
          <a:p>
            <a:r>
              <a:rPr lang="ar-IQ" sz="4000" b="1" dirty="0" smtClean="0"/>
              <a:t>م. م نجوى باقر يعكوب</a:t>
            </a:r>
            <a:endParaRPr lang="ar-IQ" sz="4000" b="1" dirty="0"/>
          </a:p>
        </p:txBody>
      </p:sp>
    </p:spTree>
    <p:extLst>
      <p:ext uri="{BB962C8B-B14F-4D97-AF65-F5344CB8AC3E}">
        <p14:creationId xmlns:p14="http://schemas.microsoft.com/office/powerpoint/2010/main" val="189990214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b="1" dirty="0" smtClean="0"/>
              <a:t>توزيع النوع الاجتماعي للعمل</a:t>
            </a:r>
            <a:endParaRPr lang="en-US" b="1" dirty="0"/>
          </a:p>
        </p:txBody>
      </p:sp>
      <p:sp>
        <p:nvSpPr>
          <p:cNvPr id="3" name="Content Placeholder 2"/>
          <p:cNvSpPr>
            <a:spLocks noGrp="1"/>
          </p:cNvSpPr>
          <p:nvPr>
            <p:ph idx="1"/>
          </p:nvPr>
        </p:nvSpPr>
        <p:spPr>
          <a:xfrm>
            <a:off x="0" y="1124744"/>
            <a:ext cx="9144000" cy="4104456"/>
          </a:xfrm>
        </p:spPr>
        <p:txBody>
          <a:bodyPr>
            <a:normAutofit lnSpcReduction="10000"/>
          </a:bodyPr>
          <a:lstStyle/>
          <a:p>
            <a:pPr algn="r"/>
            <a:r>
              <a:rPr lang="ar-IQ" sz="2800" dirty="0" smtClean="0"/>
              <a:t>- يشير تقسيم العمل بين النساء والرجال على اساس التصورات ونظم القيم السائدة عن كل واحد منهم.</a:t>
            </a:r>
          </a:p>
          <a:p>
            <a:pPr algn="r"/>
            <a:r>
              <a:rPr lang="ar-IQ" sz="2800" dirty="0" smtClean="0"/>
              <a:t>- </a:t>
            </a:r>
            <a:r>
              <a:rPr lang="ar-IQ" sz="2800" u="sng" dirty="0" smtClean="0"/>
              <a:t>في المجتمعات العربية، يعترف للمراة بدورها الاسري فقط اي بدورها كزوجة وام وربة بيت بينما يقع تجاهل على ماتقوم به من اعمال انتاجية داخل البيت وخارجه</a:t>
            </a:r>
            <a:r>
              <a:rPr lang="ar-IQ" sz="2800" dirty="0" smtClean="0"/>
              <a:t>.</a:t>
            </a:r>
          </a:p>
          <a:p>
            <a:pPr algn="r"/>
            <a:r>
              <a:rPr lang="ar-IQ" sz="2800" dirty="0" smtClean="0"/>
              <a:t>- </a:t>
            </a:r>
            <a:r>
              <a:rPr lang="ar-IQ" sz="2800" u="sng" dirty="0" smtClean="0"/>
              <a:t>اذا اراد الرجل ان يخرج عن الحقل المحدد له على اساس دوره الانتاجي في مقر العمل(خارج البيت) فان اسهامه مهما كان سوف يقلل من قيمته كرجل ولاتعطى اهمية لما ياتي به من اعمال كمساعدة الزوجة في البيت او تادية عمل يعتبر من طرف المجتمع نسائيا. </a:t>
            </a:r>
            <a:r>
              <a:rPr lang="ar-IQ" sz="2800" dirty="0" smtClean="0"/>
              <a:t>  </a:t>
            </a:r>
          </a:p>
        </p:txBody>
      </p:sp>
    </p:spTree>
    <p:extLst>
      <p:ext uri="{BB962C8B-B14F-4D97-AF65-F5344CB8AC3E}">
        <p14:creationId xmlns:p14="http://schemas.microsoft.com/office/powerpoint/2010/main" val="7376810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692697"/>
            <a:ext cx="8424936" cy="4680520"/>
          </a:xfrm>
        </p:spPr>
        <p:txBody>
          <a:bodyPr>
            <a:normAutofit/>
          </a:bodyPr>
          <a:lstStyle/>
          <a:p>
            <a:pPr marL="0" indent="0" algn="r"/>
            <a:r>
              <a:rPr lang="ar-IQ" sz="2800" u="sng" dirty="0" smtClean="0"/>
              <a:t>اعتبرت هيئة </a:t>
            </a:r>
            <a:r>
              <a:rPr lang="ar-IQ" sz="2800" u="sng" dirty="0"/>
              <a:t>الأمم المتحدة </a:t>
            </a:r>
            <a:r>
              <a:rPr lang="ar-IQ" sz="2800" u="sng" dirty="0" smtClean="0"/>
              <a:t>النوع الاجتماعي (الجندر)</a:t>
            </a:r>
            <a:r>
              <a:rPr lang="ar-IQ" sz="2800" u="sng" dirty="0"/>
              <a:t> </a:t>
            </a:r>
            <a:r>
              <a:rPr lang="ar-IQ" sz="2800" u="sng" dirty="0" smtClean="0"/>
              <a:t>بمثابة الادوارالاجتماعية التي يصنفها </a:t>
            </a:r>
            <a:r>
              <a:rPr lang="ar-IQ" sz="2800" u="sng" dirty="0"/>
              <a:t>المجتمع </a:t>
            </a:r>
            <a:r>
              <a:rPr lang="ar-IQ" sz="2800" u="sng" dirty="0" smtClean="0"/>
              <a:t>بناء على الدورالبيولوجي   </a:t>
            </a:r>
            <a:r>
              <a:rPr lang="ar-IQ" sz="2800" u="sng" dirty="0"/>
              <a:t>لكل من </a:t>
            </a:r>
            <a:r>
              <a:rPr lang="ar-IQ" sz="2800" u="sng" dirty="0" smtClean="0"/>
              <a:t>الجنسين</a:t>
            </a:r>
            <a:r>
              <a:rPr lang="ar-IQ" sz="2800" u="sng" dirty="0"/>
              <a:t>، ويتوقع منهما أن يتصرفا </a:t>
            </a:r>
            <a:r>
              <a:rPr lang="ar-IQ" sz="2800" u="sng" dirty="0" smtClean="0"/>
              <a:t>بناء عليها </a:t>
            </a:r>
            <a:r>
              <a:rPr lang="ar-IQ" sz="2800" u="sng" dirty="0"/>
              <a:t>. وتنبني أساسا على منظومة من القيم والعادات الاجتماعية التي تصبح مع </a:t>
            </a:r>
            <a:r>
              <a:rPr lang="ar-IQ" sz="2800" u="sng" dirty="0" smtClean="0"/>
              <a:t>مرورالوقت أمرا واقعا، أي </a:t>
            </a:r>
            <a:r>
              <a:rPr lang="ar-IQ" sz="2800" u="sng" dirty="0"/>
              <a:t>أن هذه الأدوار هي من صنع الإنسان ، وعليه فإنها غير ثابتة وقابلة للتغيير .  </a:t>
            </a:r>
            <a:r>
              <a:rPr lang="ar-IQ" sz="2800" dirty="0"/>
              <a:t>  </a:t>
            </a:r>
            <a:endParaRPr lang="ar-IQ" sz="2800" dirty="0" smtClean="0"/>
          </a:p>
          <a:p>
            <a:pPr marL="0" indent="0" algn="r"/>
            <a:r>
              <a:rPr lang="ar-IQ" sz="2800" u="sng" dirty="0" smtClean="0"/>
              <a:t>إن </a:t>
            </a:r>
            <a:r>
              <a:rPr lang="ar-IQ" sz="2800" u="sng" dirty="0"/>
              <a:t>جوهر </a:t>
            </a:r>
            <a:r>
              <a:rPr lang="ar-IQ" sz="2800" u="sng" dirty="0" smtClean="0"/>
              <a:t>مفهوم النوع </a:t>
            </a:r>
            <a:r>
              <a:rPr lang="ar-IQ" sz="2800" u="sng" dirty="0"/>
              <a:t>الاجتماعي ، هو رفض تقسيم الأدوار الاجتماعية على أساس الجنس </a:t>
            </a:r>
            <a:r>
              <a:rPr lang="ar-IQ" sz="2800" dirty="0"/>
              <a:t>، و التصدي للنظرة النمطية التي ترى أن المرأة </a:t>
            </a:r>
            <a:r>
              <a:rPr lang="ar-IQ" sz="2800" dirty="0" smtClean="0"/>
              <a:t>ضعيفة ، </a:t>
            </a:r>
            <a:r>
              <a:rPr lang="ar-IQ" sz="2800" dirty="0"/>
              <a:t>و تسند إليها الأعمال الروتينية  خاصة الأعمال المنزلية . </a:t>
            </a:r>
          </a:p>
          <a:p>
            <a:pPr marL="0" indent="0" algn="r"/>
            <a:endParaRPr lang="en-US" sz="2800" dirty="0"/>
          </a:p>
        </p:txBody>
      </p:sp>
    </p:spTree>
    <p:extLst>
      <p:ext uri="{BB962C8B-B14F-4D97-AF65-F5344CB8AC3E}">
        <p14:creationId xmlns:p14="http://schemas.microsoft.com/office/powerpoint/2010/main" val="5443756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620688"/>
            <a:ext cx="8136904" cy="5616624"/>
          </a:xfrm>
        </p:spPr>
        <p:txBody>
          <a:bodyPr>
            <a:normAutofit/>
          </a:bodyPr>
          <a:lstStyle/>
          <a:p>
            <a:pPr algn="r"/>
            <a:r>
              <a:rPr lang="en-US" sz="2800" dirty="0"/>
              <a:t> </a:t>
            </a:r>
            <a:r>
              <a:rPr lang="ar-IQ" sz="2800" u="sng" dirty="0"/>
              <a:t> لقد </a:t>
            </a:r>
            <a:r>
              <a:rPr lang="ar-IQ" sz="2800" u="sng" dirty="0" smtClean="0"/>
              <a:t>كشفت مرغريت ميد في </a:t>
            </a:r>
            <a:r>
              <a:rPr lang="ar-IQ" sz="2800" u="sng" dirty="0"/>
              <a:t>دراستها حول </a:t>
            </a:r>
            <a:r>
              <a:rPr lang="ar-IQ" sz="2800" u="sng" dirty="0" smtClean="0"/>
              <a:t>قبيلة( شامبيلي)   </a:t>
            </a:r>
            <a:r>
              <a:rPr lang="ar-IQ" sz="2800" u="sng" dirty="0"/>
              <a:t>في </a:t>
            </a:r>
            <a:r>
              <a:rPr lang="ar-IQ" sz="2800" u="sng" dirty="0" smtClean="0"/>
              <a:t>غينيا</a:t>
            </a:r>
            <a:r>
              <a:rPr lang="ar-IQ" sz="2800" u="sng" dirty="0"/>
              <a:t> </a:t>
            </a:r>
            <a:r>
              <a:rPr lang="ar-IQ" sz="2800" u="sng" dirty="0" smtClean="0"/>
              <a:t>الجديدة </a:t>
            </a:r>
            <a:r>
              <a:rPr lang="ar-IQ" sz="2800" u="sng" dirty="0"/>
              <a:t>عن نموذج لبعض </a:t>
            </a:r>
            <a:r>
              <a:rPr lang="ar-IQ" sz="2800" u="sng" dirty="0" smtClean="0"/>
              <a:t>الثقافات، </a:t>
            </a:r>
            <a:r>
              <a:rPr lang="ar-IQ" sz="2800" u="sng" dirty="0"/>
              <a:t>حيث تنقلب الأدوار التقليدية المعروفة التي تفرضها </a:t>
            </a:r>
            <a:r>
              <a:rPr lang="ar-IQ" sz="2800" u="sng" dirty="0" smtClean="0"/>
              <a:t>معظم المجتمعات على </a:t>
            </a:r>
            <a:r>
              <a:rPr lang="ar-IQ" sz="2800" u="sng" dirty="0"/>
              <a:t>الرجال و النساء</a:t>
            </a:r>
            <a:r>
              <a:rPr lang="ar-IQ" sz="2800" dirty="0"/>
              <a:t> </a:t>
            </a:r>
            <a:r>
              <a:rPr lang="ar-IQ" sz="2800" dirty="0" smtClean="0"/>
              <a:t>.</a:t>
            </a:r>
          </a:p>
          <a:p>
            <a:pPr algn="r"/>
            <a:r>
              <a:rPr lang="ar-IQ" sz="2800" dirty="0"/>
              <a:t> فالنساء في تلك القبيلة يمارسن الأدوار و </a:t>
            </a:r>
            <a:r>
              <a:rPr lang="ar-IQ" sz="2800" dirty="0" smtClean="0"/>
              <a:t>السلوكيات </a:t>
            </a:r>
            <a:r>
              <a:rPr lang="ar-IQ" sz="2800" dirty="0"/>
              <a:t>بشكل مختلف جذريا ، بحيث يدرن شؤون العمل ، يكسبن المال ، يصطدن الأسماك و يزرعن و يتاجرن ، و يتعاون تعاونا وثيقا مع بعضهن البعض ، بينما يقوم الرجال بالنحت و التصوير ، يتزينون و يثرثرون ، و كانوا متقلبي المزاج و غارقين في سيل لا يتوقف من الغيرة التافهة و التزاحم مع الرجال الآخرين.</a:t>
            </a:r>
            <a:r>
              <a:rPr lang="ar-IQ" dirty="0"/>
              <a:t>  </a:t>
            </a:r>
            <a:r>
              <a:rPr lang="ar-IQ" dirty="0" smtClean="0"/>
              <a:t> </a:t>
            </a:r>
          </a:p>
          <a:p>
            <a:endParaRPr lang="en-US" dirty="0"/>
          </a:p>
        </p:txBody>
      </p:sp>
    </p:spTree>
    <p:extLst>
      <p:ext uri="{BB962C8B-B14F-4D97-AF65-F5344CB8AC3E}">
        <p14:creationId xmlns:p14="http://schemas.microsoft.com/office/powerpoint/2010/main" val="18524963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IQ" b="1" dirty="0"/>
              <a:t>الجندر وعدم المساواة بين الجنسين وكيفية تأثيره على </a:t>
            </a:r>
            <a:r>
              <a:rPr lang="ar-IQ" b="1" dirty="0" smtClean="0"/>
              <a:t>المجتمع                            </a:t>
            </a:r>
            <a:endParaRPr lang="en-US" b="1" dirty="0"/>
          </a:p>
        </p:txBody>
      </p:sp>
      <p:sp>
        <p:nvSpPr>
          <p:cNvPr id="3" name="Content Placeholder 2"/>
          <p:cNvSpPr>
            <a:spLocks noGrp="1"/>
          </p:cNvSpPr>
          <p:nvPr>
            <p:ph idx="1"/>
          </p:nvPr>
        </p:nvSpPr>
        <p:spPr>
          <a:xfrm>
            <a:off x="822962" y="1628802"/>
            <a:ext cx="7520940" cy="3051677"/>
          </a:xfrm>
        </p:spPr>
        <p:txBody>
          <a:bodyPr/>
          <a:lstStyle/>
          <a:p>
            <a:pPr algn="ctr"/>
            <a:r>
              <a:rPr lang="ar-IQ" dirty="0"/>
              <a:t>الجندر وعدم المساواة بين الجنسين وكيفية تأثيره على المجتمع</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2361780250"/>
              </p:ext>
            </p:extLst>
          </p:nvPr>
        </p:nvGraphicFramePr>
        <p:xfrm>
          <a:off x="695325" y="3213348"/>
          <a:ext cx="7754939" cy="647700"/>
        </p:xfrm>
        <a:graphic>
          <a:graphicData uri="http://schemas.openxmlformats.org/presentationml/2006/ole">
            <mc:AlternateContent xmlns:mc="http://schemas.openxmlformats.org/markup-compatibility/2006">
              <mc:Choice xmlns:v="urn:schemas-microsoft-com:vml" Requires="v">
                <p:oleObj spid="_x0000_s1112" name="Packager Shell Object" showAsIcon="1" r:id="rId3" imgW="7754760" imgH="647280" progId="Package">
                  <p:embed/>
                </p:oleObj>
              </mc:Choice>
              <mc:Fallback>
                <p:oleObj name="Packager Shell Object" showAsIcon="1" r:id="rId3" imgW="7754760" imgH="647280" progId="Package">
                  <p:embed/>
                  <p:pic>
                    <p:nvPicPr>
                      <p:cNvPr id="0" name=""/>
                      <p:cNvPicPr/>
                      <p:nvPr/>
                    </p:nvPicPr>
                    <p:blipFill>
                      <a:blip r:embed="rId4"/>
                      <a:stretch>
                        <a:fillRect/>
                      </a:stretch>
                    </p:blipFill>
                    <p:spPr>
                      <a:xfrm>
                        <a:off x="695325" y="3213348"/>
                        <a:ext cx="7754939" cy="647700"/>
                      </a:xfrm>
                      <a:prstGeom prst="rect">
                        <a:avLst/>
                      </a:prstGeom>
                    </p:spPr>
                  </p:pic>
                </p:oleObj>
              </mc:Fallback>
            </mc:AlternateContent>
          </a:graphicData>
        </a:graphic>
      </p:graphicFrame>
    </p:spTree>
    <p:extLst>
      <p:ext uri="{BB962C8B-B14F-4D97-AF65-F5344CB8AC3E}">
        <p14:creationId xmlns:p14="http://schemas.microsoft.com/office/powerpoint/2010/main" val="2650568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pPr algn="ctr"/>
            <a:r>
              <a:rPr lang="ar-IQ" b="1" dirty="0" smtClean="0"/>
              <a:t>النوع الاجتماعي والتنمية</a:t>
            </a:r>
            <a:endParaRPr lang="ar-IQ" b="1" dirty="0"/>
          </a:p>
        </p:txBody>
      </p:sp>
      <p:sp>
        <p:nvSpPr>
          <p:cNvPr id="3" name="عنصر نائب للمحتوى 2"/>
          <p:cNvSpPr>
            <a:spLocks noGrp="1"/>
          </p:cNvSpPr>
          <p:nvPr>
            <p:ph idx="1"/>
          </p:nvPr>
        </p:nvSpPr>
        <p:spPr/>
        <p:txBody>
          <a:bodyPr>
            <a:normAutofit/>
          </a:bodyPr>
          <a:lstStyle/>
          <a:p>
            <a:pPr algn="r"/>
            <a:r>
              <a:rPr lang="ar-IQ" sz="2800" u="sng" dirty="0"/>
              <a:t>هو التحول من تنمية المرأة إلى تنمية النوع الاجتماعي، باعتبار أن عدم إدماج المرأة بالأنشطة الحياتية كافة هو نتيجة لسياسة </a:t>
            </a:r>
            <a:r>
              <a:rPr lang="ar-IQ" sz="2800" u="sng" dirty="0" smtClean="0"/>
              <a:t>المجتمع السلطوية</a:t>
            </a:r>
            <a:r>
              <a:rPr lang="ar-IQ" sz="2800" u="sng" dirty="0"/>
              <a:t>، التي لم تؤثر سلباً على النساء فحسب، بل وعلى الرجال </a:t>
            </a:r>
            <a:r>
              <a:rPr lang="ar-IQ" sz="2800" u="sng" dirty="0" smtClean="0"/>
              <a:t>أيضا</a:t>
            </a:r>
            <a:r>
              <a:rPr lang="ar-IQ" sz="2800" dirty="0" smtClean="0"/>
              <a:t>.</a:t>
            </a:r>
            <a:endParaRPr lang="ar-IQ" sz="2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6" y="3663098"/>
            <a:ext cx="7489575"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3295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b="1" dirty="0" smtClean="0"/>
              <a:t>التنميـــــة</a:t>
            </a:r>
            <a:endParaRPr lang="en-US" b="1" dirty="0"/>
          </a:p>
        </p:txBody>
      </p:sp>
      <p:sp>
        <p:nvSpPr>
          <p:cNvPr id="3" name="Content Placeholder 2"/>
          <p:cNvSpPr>
            <a:spLocks noGrp="1"/>
          </p:cNvSpPr>
          <p:nvPr>
            <p:ph idx="1"/>
          </p:nvPr>
        </p:nvSpPr>
        <p:spPr>
          <a:xfrm>
            <a:off x="822960" y="1100628"/>
            <a:ext cx="7925504" cy="3984556"/>
          </a:xfrm>
        </p:spPr>
        <p:txBody>
          <a:bodyPr>
            <a:noAutofit/>
          </a:bodyPr>
          <a:lstStyle/>
          <a:p>
            <a:pPr algn="r"/>
            <a:r>
              <a:rPr lang="ar-IQ" sz="2800" u="sng" dirty="0" smtClean="0"/>
              <a:t>هي العملية التي تستهدف رفع مستوى دخول الافراد وزيادة الدخل القومي. واعادة توزيع الدخل الكلي بين افراد المجتمع بصورة تؤدي الى تقليل الفوارق.</a:t>
            </a:r>
          </a:p>
          <a:p>
            <a:pPr algn="r"/>
            <a:r>
              <a:rPr lang="ar-IQ" sz="2800" u="sng" dirty="0" smtClean="0"/>
              <a:t> كما تعني عملية تحسين نوعية حياة المجتمع، مع تاكيد المساواة بين الجنسين في الحقوق والوجبات، وتوجيه اهتمام خاص ونشاط مركز على المجموعات التي تعاني من الفقر واللامساواة.</a:t>
            </a:r>
          </a:p>
          <a:p>
            <a:pPr algn="r"/>
            <a:r>
              <a:rPr lang="ar-IQ" sz="2800" dirty="0" smtClean="0"/>
              <a:t>تشكل النساء نسبة كبيرة من هذه المجموعات، لذلك يجب ان تعنى التنمية بقضايا المراة من اجل تحقيقها.</a:t>
            </a:r>
            <a:endParaRPr lang="en-US" sz="2800" dirty="0"/>
          </a:p>
        </p:txBody>
      </p:sp>
    </p:spTree>
    <p:extLst>
      <p:ext uri="{BB962C8B-B14F-4D97-AF65-F5344CB8AC3E}">
        <p14:creationId xmlns:p14="http://schemas.microsoft.com/office/powerpoint/2010/main" val="20317213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b="1" dirty="0" smtClean="0"/>
              <a:t>اهمية النوع الاجتماعي في التنمية</a:t>
            </a:r>
            <a:endParaRPr lang="en-US" b="1" dirty="0"/>
          </a:p>
        </p:txBody>
      </p:sp>
      <p:sp>
        <p:nvSpPr>
          <p:cNvPr id="3" name="Content Placeholder 2"/>
          <p:cNvSpPr>
            <a:spLocks noGrp="1"/>
          </p:cNvSpPr>
          <p:nvPr>
            <p:ph idx="1"/>
          </p:nvPr>
        </p:nvSpPr>
        <p:spPr>
          <a:xfrm>
            <a:off x="323528" y="1268760"/>
            <a:ext cx="8424936" cy="3600400"/>
          </a:xfrm>
        </p:spPr>
        <p:txBody>
          <a:bodyPr>
            <a:normAutofit/>
          </a:bodyPr>
          <a:lstStyle/>
          <a:p>
            <a:pPr algn="r"/>
            <a:r>
              <a:rPr lang="ar-IQ" sz="2800" dirty="0" smtClean="0"/>
              <a:t>هناك العديد من العقبات المرتبطة بالواقع المجتمعي للمراة والتي تضعف وتحد من قدرتها على الاستفادة من التنمية والمشاركة الفعالة فيها.</a:t>
            </a:r>
            <a:endParaRPr lang="en-US" sz="2800" dirty="0" smtClean="0"/>
          </a:p>
          <a:p>
            <a:pPr algn="r"/>
            <a:r>
              <a:rPr lang="ar-IQ" sz="2800" u="sng" dirty="0" smtClean="0"/>
              <a:t>ان رؤية النوع الاجتماعي تسعى الى التاكد من ان الفوائد العائدة من التنمية تصل الى الفئات المستهدفة من الرجال والنساء، ولا تقف عند اولئك الذين هم في مركز افضل يسمح لهم بالاستفادة منها</a:t>
            </a:r>
            <a:r>
              <a:rPr lang="ar-IQ" sz="2800" dirty="0" smtClean="0"/>
              <a:t>.</a:t>
            </a:r>
          </a:p>
          <a:p>
            <a:pPr algn="r"/>
            <a:r>
              <a:rPr lang="ar-IQ" sz="2800" dirty="0" smtClean="0"/>
              <a:t>كما انها تتيح الفرصة لمشاركة الجميع في عملية التنمية مما يؤدي الى اوضاع اجتماعية افضل في كافة المجالات.</a:t>
            </a:r>
            <a:endParaRPr lang="en-US" sz="2800" dirty="0"/>
          </a:p>
        </p:txBody>
      </p:sp>
    </p:spTree>
    <p:extLst>
      <p:ext uri="{BB962C8B-B14F-4D97-AF65-F5344CB8AC3E}">
        <p14:creationId xmlns:p14="http://schemas.microsoft.com/office/powerpoint/2010/main" val="22089089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88640"/>
            <a:ext cx="8856984" cy="792088"/>
          </a:xfrm>
        </p:spPr>
        <p:txBody>
          <a:bodyPr>
            <a:normAutofit fontScale="90000"/>
          </a:bodyPr>
          <a:lstStyle/>
          <a:p>
            <a:pPr algn="ctr"/>
            <a:r>
              <a:rPr lang="ar-IQ" b="1" dirty="0" smtClean="0"/>
              <a:t/>
            </a:r>
            <a:br>
              <a:rPr lang="ar-IQ" b="1" dirty="0" smtClean="0"/>
            </a:br>
            <a:r>
              <a:rPr lang="ar-IQ" sz="3600" b="1" dirty="0" smtClean="0"/>
              <a:t>مؤشر </a:t>
            </a:r>
            <a:r>
              <a:rPr lang="ar-IQ" sz="3600" b="1" dirty="0"/>
              <a:t>التنمية </a:t>
            </a:r>
            <a:r>
              <a:rPr lang="ar-IQ" sz="3600" b="1" dirty="0" smtClean="0"/>
              <a:t>البشرية</a:t>
            </a:r>
            <a:endParaRPr lang="en-US" sz="3600" dirty="0"/>
          </a:p>
        </p:txBody>
      </p:sp>
      <p:sp>
        <p:nvSpPr>
          <p:cNvPr id="3" name="Content Placeholder 2"/>
          <p:cNvSpPr>
            <a:spLocks noGrp="1"/>
          </p:cNvSpPr>
          <p:nvPr>
            <p:ph idx="1"/>
          </p:nvPr>
        </p:nvSpPr>
        <p:spPr>
          <a:xfrm>
            <a:off x="822962" y="1412778"/>
            <a:ext cx="7520940" cy="3267701"/>
          </a:xfrm>
        </p:spPr>
        <p:txBody>
          <a:bodyPr>
            <a:normAutofit/>
          </a:bodyPr>
          <a:lstStyle/>
          <a:p>
            <a:pPr algn="r"/>
            <a:r>
              <a:rPr lang="ar-IQ" sz="2800" u="sng" dirty="0" smtClean="0"/>
              <a:t>مدة </a:t>
            </a:r>
            <a:r>
              <a:rPr lang="ar-IQ" sz="2800" u="sng" dirty="0"/>
              <a:t>الحياة: </a:t>
            </a:r>
            <a:r>
              <a:rPr lang="ar-IQ" sz="2800" dirty="0"/>
              <a:t>وتقاس باعتماد العمر المتوقع عند الولادة.</a:t>
            </a:r>
          </a:p>
          <a:p>
            <a:pPr algn="r"/>
            <a:r>
              <a:rPr lang="ar-IQ" sz="2800" u="sng" dirty="0" smtClean="0"/>
              <a:t>مستوى </a:t>
            </a:r>
            <a:r>
              <a:rPr lang="ar-IQ" sz="2800" u="sng" dirty="0"/>
              <a:t>التعليم: </a:t>
            </a:r>
            <a:r>
              <a:rPr lang="ar-IQ" sz="2800" dirty="0"/>
              <a:t>ويقاس باستعمال مؤشر يتكون من ثلثي معدل تعليم </a:t>
            </a:r>
            <a:r>
              <a:rPr lang="ar-IQ" sz="2800" dirty="0" smtClean="0"/>
              <a:t>الكبار( محو الأمية</a:t>
            </a:r>
            <a:r>
              <a:rPr lang="ar-IQ" sz="2800" dirty="0"/>
              <a:t>)، وثلث المعدل الإجمالي للدارسين (كل مستويات التعليم).</a:t>
            </a:r>
          </a:p>
          <a:p>
            <a:pPr algn="r"/>
            <a:r>
              <a:rPr lang="ar-IQ" sz="2800" u="sng" dirty="0"/>
              <a:t>مستوى المعيشة: </a:t>
            </a:r>
            <a:r>
              <a:rPr lang="ar-IQ" sz="2800" dirty="0"/>
              <a:t>ويقاس باعتماد الناتج القومي الإجمالي بالنسبة لكل </a:t>
            </a:r>
            <a:r>
              <a:rPr lang="ar-IQ" sz="2800" dirty="0" smtClean="0"/>
              <a:t>ساكن.</a:t>
            </a:r>
            <a:endParaRPr lang="en-US" sz="2800" dirty="0"/>
          </a:p>
        </p:txBody>
      </p:sp>
    </p:spTree>
    <p:extLst>
      <p:ext uri="{BB962C8B-B14F-4D97-AF65-F5344CB8AC3E}">
        <p14:creationId xmlns:p14="http://schemas.microsoft.com/office/powerpoint/2010/main" val="16812612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b="1" dirty="0" smtClean="0"/>
              <a:t>دليل التنمية المرتبط بالنوع الاجتماعي</a:t>
            </a:r>
            <a:endParaRPr lang="en-US" b="1" dirty="0"/>
          </a:p>
        </p:txBody>
      </p:sp>
      <p:sp>
        <p:nvSpPr>
          <p:cNvPr id="3" name="Content Placeholder 2"/>
          <p:cNvSpPr>
            <a:spLocks noGrp="1"/>
          </p:cNvSpPr>
          <p:nvPr>
            <p:ph idx="1"/>
          </p:nvPr>
        </p:nvSpPr>
        <p:spPr>
          <a:xfrm>
            <a:off x="323528" y="1196752"/>
            <a:ext cx="8208912" cy="3672408"/>
          </a:xfrm>
        </p:spPr>
        <p:txBody>
          <a:bodyPr>
            <a:noAutofit/>
          </a:bodyPr>
          <a:lstStyle/>
          <a:p>
            <a:pPr algn="r"/>
            <a:r>
              <a:rPr lang="ar-IQ" sz="2800" dirty="0" smtClean="0"/>
              <a:t>يتضمن المقاييس الثلاثة التي تحدد من خلالها التنمية البشرية. </a:t>
            </a:r>
          </a:p>
          <a:p>
            <a:pPr algn="r"/>
            <a:r>
              <a:rPr lang="ar-IQ" sz="2800" dirty="0" smtClean="0"/>
              <a:t>ترمي المنهجية التي ترتكز على هذا المؤشر الى «معاقبة» ظاهرة عدم المساواة، ومن هنا فهي تهدف الى التغيير على المدى الطويل.</a:t>
            </a:r>
          </a:p>
          <a:p>
            <a:pPr algn="r"/>
            <a:r>
              <a:rPr lang="ar-IQ" sz="2800" dirty="0" smtClean="0"/>
              <a:t> </a:t>
            </a:r>
            <a:r>
              <a:rPr lang="ar-IQ" sz="2800" u="sng" dirty="0" smtClean="0"/>
              <a:t>ان هذا المؤشر لاينخفض في بلد ما، عندما ينخفض فقط مستوى تنمية الرجال والنساء معا، ولكن ايضا عندما تتسع فجوة التنمية بين النساء والرجال، ماينجم عنه انعكاسات سلبية على مستوى البلد ومكانتها ضمن البلدان الاخرى</a:t>
            </a:r>
            <a:r>
              <a:rPr lang="ar-IQ" sz="2800" dirty="0" smtClean="0"/>
              <a:t>. </a:t>
            </a:r>
            <a:endParaRPr lang="en-US" sz="2800" dirty="0"/>
          </a:p>
        </p:txBody>
      </p:sp>
    </p:spTree>
    <p:extLst>
      <p:ext uri="{BB962C8B-B14F-4D97-AF65-F5344CB8AC3E}">
        <p14:creationId xmlns:p14="http://schemas.microsoft.com/office/powerpoint/2010/main" val="21746547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864096"/>
          </a:xfrm>
        </p:spPr>
        <p:txBody>
          <a:bodyPr>
            <a:normAutofit fontScale="90000"/>
          </a:bodyPr>
          <a:lstStyle/>
          <a:p>
            <a:pPr algn="ctr"/>
            <a:r>
              <a:rPr lang="ar-IQ" dirty="0" smtClean="0"/>
              <a:t/>
            </a:r>
            <a:br>
              <a:rPr lang="ar-IQ" dirty="0" smtClean="0"/>
            </a:br>
            <a:r>
              <a:rPr lang="ar-IQ" b="1" dirty="0" smtClean="0"/>
              <a:t>المرأة في التنمية </a:t>
            </a:r>
            <a:r>
              <a:rPr lang="ar-IQ" dirty="0" smtClean="0"/>
              <a:t/>
            </a:r>
            <a:br>
              <a:rPr lang="ar-IQ" dirty="0" smtClean="0"/>
            </a:br>
            <a:r>
              <a:rPr lang="ar-IQ" dirty="0" smtClean="0"/>
              <a:t> </a:t>
            </a:r>
            <a:endParaRPr lang="en-US" dirty="0"/>
          </a:p>
        </p:txBody>
      </p:sp>
      <p:sp>
        <p:nvSpPr>
          <p:cNvPr id="3" name="Content Placeholder 2"/>
          <p:cNvSpPr>
            <a:spLocks noGrp="1"/>
          </p:cNvSpPr>
          <p:nvPr>
            <p:ph idx="1"/>
          </p:nvPr>
        </p:nvSpPr>
        <p:spPr>
          <a:xfrm>
            <a:off x="323528" y="980730"/>
            <a:ext cx="8424936" cy="4392486"/>
          </a:xfrm>
        </p:spPr>
        <p:txBody>
          <a:bodyPr>
            <a:noAutofit/>
          </a:bodyPr>
          <a:lstStyle/>
          <a:p>
            <a:pPr algn="r"/>
            <a:r>
              <a:rPr lang="ar-IQ" sz="2800" dirty="0" smtClean="0"/>
              <a:t>يقيس دليل التنمية المرتبط بالنوع الاجتماعي المنجزات المحققة في الابعاد والمتغيرات نفسها. لكنه ياخذ في الاعتبار عدم المساواة في المنجزات بالنسبة للرجال والنساء كلما زاد التفاوت بين الجنسين في دليل التنمية المرتبط بالنوع الاجتماعي بالمقارنة مع ترتيبه حسب دليل التنمية البشرية. </a:t>
            </a:r>
          </a:p>
          <a:p>
            <a:pPr algn="r"/>
            <a:r>
              <a:rPr lang="ar-IQ" sz="2800" u="sng" dirty="0" smtClean="0"/>
              <a:t>يؤكد هذا البعد على ان اقصاء المراة من التنمية لايؤثر سلبا على المراة فحسب. وانما ينجم عنه فشل المشاريع التنموية وعدم فعاليتها.</a:t>
            </a:r>
          </a:p>
          <a:p>
            <a:pPr algn="r"/>
            <a:r>
              <a:rPr lang="ar-IQ" sz="2800" u="sng" dirty="0" smtClean="0"/>
              <a:t>يركز منهج «المراة في التنمية» على ادوارها الانتاجية واحتياجات النوع الاجتماعي العملية الخاصة به. </a:t>
            </a:r>
            <a:r>
              <a:rPr lang="ar-IQ" sz="2800" dirty="0" smtClean="0"/>
              <a:t>   </a:t>
            </a:r>
            <a:endParaRPr lang="en-US" sz="2800" dirty="0"/>
          </a:p>
        </p:txBody>
      </p:sp>
    </p:spTree>
    <p:extLst>
      <p:ext uri="{BB962C8B-B14F-4D97-AF65-F5344CB8AC3E}">
        <p14:creationId xmlns:p14="http://schemas.microsoft.com/office/powerpoint/2010/main" val="2506620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2" y="116632"/>
            <a:ext cx="7520940" cy="797768"/>
          </a:xfrm>
        </p:spPr>
        <p:txBody>
          <a:bodyPr/>
          <a:lstStyle/>
          <a:p>
            <a:pPr algn="ctr"/>
            <a:r>
              <a:rPr lang="ar-IQ" b="1" smtClean="0"/>
              <a:t>تمهيــــــد</a:t>
            </a:r>
            <a:endParaRPr lang="en-US" b="1" dirty="0"/>
          </a:p>
        </p:txBody>
      </p:sp>
      <p:sp>
        <p:nvSpPr>
          <p:cNvPr id="3" name="Content Placeholder 2"/>
          <p:cNvSpPr>
            <a:spLocks noGrp="1"/>
          </p:cNvSpPr>
          <p:nvPr>
            <p:ph idx="1"/>
          </p:nvPr>
        </p:nvSpPr>
        <p:spPr>
          <a:xfrm>
            <a:off x="395536" y="836712"/>
            <a:ext cx="8229600" cy="4320480"/>
          </a:xfrm>
        </p:spPr>
        <p:txBody>
          <a:bodyPr>
            <a:normAutofit fontScale="92500" lnSpcReduction="10000"/>
          </a:bodyPr>
          <a:lstStyle/>
          <a:p>
            <a:pPr marL="0" indent="0" algn="r">
              <a:lnSpc>
                <a:spcPct val="160000"/>
              </a:lnSpc>
              <a:buNone/>
            </a:pPr>
            <a:r>
              <a:rPr lang="ar-IQ" sz="2800" u="sng" dirty="0" smtClean="0">
                <a:solidFill>
                  <a:srgbClr val="000000"/>
                </a:solidFill>
                <a:latin typeface="Arabic Transparent"/>
              </a:rPr>
              <a:t>لقد ساد على مدى القرون الاعتقاد بأن </a:t>
            </a:r>
            <a:r>
              <a:rPr lang="ar-IQ" sz="2800" u="sng" dirty="0" err="1" smtClean="0">
                <a:solidFill>
                  <a:srgbClr val="000000"/>
                </a:solidFill>
                <a:latin typeface="Arabic Transparent"/>
              </a:rPr>
              <a:t>التمايزات</a:t>
            </a:r>
            <a:r>
              <a:rPr lang="ar-IQ" sz="2800" u="sng" dirty="0" smtClean="0">
                <a:solidFill>
                  <a:srgbClr val="000000"/>
                </a:solidFill>
                <a:latin typeface="Arabic Transparent"/>
              </a:rPr>
              <a:t> الاجتماعية والأدوار المختلفة للنساء والرجال هي اختلافات طبيعية لا تتغير، وأنها محددة بالاختلافات </a:t>
            </a:r>
            <a:r>
              <a:rPr lang="ar-IQ" sz="2800" u="sng" dirty="0" err="1" smtClean="0">
                <a:solidFill>
                  <a:srgbClr val="000000"/>
                </a:solidFill>
                <a:latin typeface="Arabic Transparent"/>
              </a:rPr>
              <a:t>البيولوجية</a:t>
            </a:r>
            <a:r>
              <a:rPr lang="ar-IQ" sz="2800" dirty="0" err="1" smtClean="0">
                <a:solidFill>
                  <a:srgbClr val="000000"/>
                </a:solidFill>
                <a:latin typeface="Arabic Transparent"/>
              </a:rPr>
              <a:t>.وكانت</a:t>
            </a:r>
            <a:r>
              <a:rPr lang="ar-IQ" sz="2800" dirty="0" smtClean="0">
                <a:solidFill>
                  <a:srgbClr val="000000"/>
                </a:solidFill>
                <a:latin typeface="Arabic Transparent"/>
              </a:rPr>
              <a:t> هذه المميزات و الصفات تتضمن أفكارا وقيما عما يخص الذكر وما يخص الأنثى (مثل كون المرأة عاطفية والرجل عقلاني)، كما تتضمن مجموعة من الصور النمطية والمواقف والسلوكيات الخاصة بالرجل وبالمرأة ( المرأة تغسل الأواني والرجل يقوم بتشغيل الآلات). </a:t>
            </a:r>
          </a:p>
          <a:p>
            <a:pPr algn="r">
              <a:lnSpc>
                <a:spcPct val="160000"/>
              </a:lnSpc>
            </a:pPr>
            <a:endParaRPr lang="ar-IQ" sz="2800" dirty="0" smtClean="0"/>
          </a:p>
          <a:p>
            <a:pPr marL="0" indent="0" algn="r">
              <a:lnSpc>
                <a:spcPct val="160000"/>
              </a:lnSpc>
              <a:buNone/>
            </a:pPr>
            <a:endParaRPr lang="en-US" sz="2800" dirty="0"/>
          </a:p>
        </p:txBody>
      </p:sp>
    </p:spTree>
    <p:extLst>
      <p:ext uri="{BB962C8B-B14F-4D97-AF65-F5344CB8AC3E}">
        <p14:creationId xmlns:p14="http://schemas.microsoft.com/office/powerpoint/2010/main" val="2364138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2" y="365760"/>
            <a:ext cx="7520940" cy="830992"/>
          </a:xfrm>
        </p:spPr>
        <p:txBody>
          <a:bodyPr>
            <a:noAutofit/>
          </a:bodyPr>
          <a:lstStyle/>
          <a:p>
            <a:r>
              <a:rPr lang="ar-IQ" b="1" dirty="0" smtClean="0"/>
              <a:t>ادماج قضايا النوع الاجتماعي ضمن التيار الرئيسي للتنمية                 </a:t>
            </a:r>
            <a:endParaRPr lang="en-US" b="1" dirty="0"/>
          </a:p>
        </p:txBody>
      </p:sp>
      <p:sp>
        <p:nvSpPr>
          <p:cNvPr id="3" name="Content Placeholder 2"/>
          <p:cNvSpPr>
            <a:spLocks noGrp="1"/>
          </p:cNvSpPr>
          <p:nvPr>
            <p:ph idx="1"/>
          </p:nvPr>
        </p:nvSpPr>
        <p:spPr>
          <a:xfrm>
            <a:off x="251522" y="1844825"/>
            <a:ext cx="7880980" cy="2547621"/>
          </a:xfrm>
        </p:spPr>
        <p:txBody>
          <a:bodyPr>
            <a:normAutofit/>
          </a:bodyPr>
          <a:lstStyle/>
          <a:p>
            <a:pPr algn="r"/>
            <a:r>
              <a:rPr lang="ar-IQ" sz="2800" dirty="0"/>
              <a:t>هي عملية تعزيز لفت النظر لقضايا التمييز بين الجنسين بشكل فعال في عملية </a:t>
            </a:r>
            <a:r>
              <a:rPr lang="ar-IQ" sz="2800" dirty="0" smtClean="0"/>
              <a:t>التنمية،عن </a:t>
            </a:r>
            <a:r>
              <a:rPr lang="ar-IQ" sz="2800" dirty="0"/>
              <a:t>طريق </a:t>
            </a:r>
            <a:r>
              <a:rPr lang="ar-IQ" sz="2800" dirty="0" smtClean="0"/>
              <a:t>ربط قدرات </a:t>
            </a:r>
            <a:r>
              <a:rPr lang="ar-IQ" sz="2800" dirty="0"/>
              <a:t>المرأة بمساهماتها بقضايا التنمية الكبيرة؛ مثل السكان، والبيئة، </a:t>
            </a:r>
            <a:r>
              <a:rPr lang="ar-IQ" sz="2800" dirty="0" smtClean="0"/>
              <a:t>والفقر،وشح </a:t>
            </a:r>
            <a:r>
              <a:rPr lang="ar-IQ" sz="2800" dirty="0"/>
              <a:t>الغذاء، والطاقة، </a:t>
            </a:r>
            <a:r>
              <a:rPr lang="ar-IQ" sz="2800" dirty="0" smtClean="0"/>
              <a:t>والتحضر.</a:t>
            </a:r>
            <a:endParaRPr lang="en-US" sz="2800" dirty="0"/>
          </a:p>
        </p:txBody>
      </p:sp>
    </p:spTree>
    <p:extLst>
      <p:ext uri="{BB962C8B-B14F-4D97-AF65-F5344CB8AC3E}">
        <p14:creationId xmlns:p14="http://schemas.microsoft.com/office/powerpoint/2010/main" val="36583259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b="1" dirty="0" smtClean="0"/>
              <a:t>مدخل المرأة والرفاهية</a:t>
            </a:r>
            <a:endParaRPr lang="en-US" b="1" dirty="0"/>
          </a:p>
        </p:txBody>
      </p:sp>
      <p:sp>
        <p:nvSpPr>
          <p:cNvPr id="3" name="Content Placeholder 2"/>
          <p:cNvSpPr>
            <a:spLocks noGrp="1"/>
          </p:cNvSpPr>
          <p:nvPr>
            <p:ph idx="1"/>
          </p:nvPr>
        </p:nvSpPr>
        <p:spPr>
          <a:xfrm>
            <a:off x="822962" y="1196754"/>
            <a:ext cx="7520940" cy="3816424"/>
          </a:xfrm>
        </p:spPr>
        <p:txBody>
          <a:bodyPr>
            <a:noAutofit/>
          </a:bodyPr>
          <a:lstStyle/>
          <a:p>
            <a:pPr algn="r"/>
            <a:r>
              <a:rPr lang="ar-IQ" sz="2800" dirty="0" smtClean="0"/>
              <a:t>يهدف هذا المدخل الى ضمان الحصول على العناصر الاساسية للحياة والتمتع بها من صحة وتغذية وتعليم ومسكن ودخل، وكل ماهو مهم لتحقيق ضروريات الحياة الاولية.</a:t>
            </a:r>
          </a:p>
          <a:p>
            <a:pPr algn="r"/>
            <a:r>
              <a:rPr lang="ar-IQ" sz="2800" u="sng" dirty="0" smtClean="0"/>
              <a:t>شاع هذا المدخل في الفترة بين 1950 و1970 وهو يعترف بالدور الانجابي للمراة ويهدف من خلال ادماجها في التنمية الى جعلها اما بدرجة افضل.</a:t>
            </a:r>
          </a:p>
          <a:p>
            <a:pPr algn="r"/>
            <a:r>
              <a:rPr lang="ar-IQ" sz="2800" u="sng" dirty="0" smtClean="0"/>
              <a:t>ان الاحتياجات التي يعتبرها هذا المدخل استراتيجية تتمثل في توفير الغذاء ومقاومة سوء التغذية وتنظيم الاسرة</a:t>
            </a:r>
            <a:r>
              <a:rPr lang="ar-IQ" sz="2800" dirty="0" smtClean="0"/>
              <a:t>.</a:t>
            </a:r>
            <a:endParaRPr lang="en-US" sz="2800" dirty="0"/>
          </a:p>
        </p:txBody>
      </p:sp>
    </p:spTree>
    <p:extLst>
      <p:ext uri="{BB962C8B-B14F-4D97-AF65-F5344CB8AC3E}">
        <p14:creationId xmlns:p14="http://schemas.microsoft.com/office/powerpoint/2010/main" val="975787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2" y="0"/>
            <a:ext cx="7520940" cy="836712"/>
          </a:xfrm>
        </p:spPr>
        <p:txBody>
          <a:bodyPr/>
          <a:lstStyle/>
          <a:p>
            <a:pPr algn="ctr"/>
            <a:r>
              <a:rPr lang="ar-IQ" b="1" dirty="0" smtClean="0"/>
              <a:t>مدخل السيطرة والعدالة في التوزيع</a:t>
            </a:r>
            <a:endParaRPr lang="en-US" b="1" dirty="0"/>
          </a:p>
        </p:txBody>
      </p:sp>
      <p:sp>
        <p:nvSpPr>
          <p:cNvPr id="3" name="Content Placeholder 2"/>
          <p:cNvSpPr>
            <a:spLocks noGrp="1"/>
          </p:cNvSpPr>
          <p:nvPr>
            <p:ph idx="1"/>
          </p:nvPr>
        </p:nvSpPr>
        <p:spPr>
          <a:xfrm>
            <a:off x="0" y="836712"/>
            <a:ext cx="9144000" cy="4752528"/>
          </a:xfrm>
        </p:spPr>
        <p:txBody>
          <a:bodyPr>
            <a:noAutofit/>
          </a:bodyPr>
          <a:lstStyle/>
          <a:p>
            <a:pPr algn="r"/>
            <a:r>
              <a:rPr lang="ar-IQ" sz="2800" u="sng" dirty="0" smtClean="0"/>
              <a:t>ظهر هذا المدخل في عقد الامم المتحدة الخاص بالمراة للفترة 1975-1985 الذي ركز على ثلاثية المساواة والتنمية والسلام. </a:t>
            </a:r>
          </a:p>
          <a:p>
            <a:pPr algn="r"/>
            <a:r>
              <a:rPr lang="ar-IQ" sz="2800" dirty="0" smtClean="0"/>
              <a:t>يهدف بصورة اساسية الى دفع المراة وتعزيز قدراتها عن طريق الاستفادة من الموارد المتاحة من اجل مشاركة المراة مع الرجل في اتخاذ القراروالعمل لزيادة الدخل وتعزيز قدراتها ومهاراتها العلمية والثقافية. </a:t>
            </a:r>
          </a:p>
          <a:p>
            <a:pPr algn="r"/>
            <a:r>
              <a:rPr lang="ar-IQ" sz="2800" dirty="0" smtClean="0"/>
              <a:t>يشجع على ارساء مبدا العدالة في توزيع الموارد الاساسية داخل المنزل وخارجه حتى يرتفع مستوى رفاهية الحياة للرجل والمراة معا.</a:t>
            </a:r>
          </a:p>
          <a:p>
            <a:pPr algn="r"/>
            <a:r>
              <a:rPr lang="ar-IQ" sz="2800" u="sng" dirty="0" smtClean="0"/>
              <a:t>يشمل هذا العدالة في توزيع الاكل وخدمات التعليم والصحة الوقائية والعلاجية والملبس والمسكن وتوزيع موارد زيادة الدخل وفرص العمل.</a:t>
            </a:r>
          </a:p>
          <a:p>
            <a:pPr algn="r"/>
            <a:endParaRPr lang="ar-IQ" sz="2800" dirty="0" smtClean="0"/>
          </a:p>
          <a:p>
            <a:pPr algn="r"/>
            <a:endParaRPr lang="en-US" sz="2800" dirty="0"/>
          </a:p>
        </p:txBody>
      </p:sp>
    </p:spTree>
    <p:extLst>
      <p:ext uri="{BB962C8B-B14F-4D97-AF65-F5344CB8AC3E}">
        <p14:creationId xmlns:p14="http://schemas.microsoft.com/office/powerpoint/2010/main" val="21579079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b="1" dirty="0" smtClean="0"/>
              <a:t>مدخل التمكين</a:t>
            </a:r>
            <a:endParaRPr lang="en-US" b="1" dirty="0"/>
          </a:p>
        </p:txBody>
      </p:sp>
      <p:sp>
        <p:nvSpPr>
          <p:cNvPr id="3" name="Content Placeholder 2"/>
          <p:cNvSpPr>
            <a:spLocks noGrp="1"/>
          </p:cNvSpPr>
          <p:nvPr>
            <p:ph idx="1"/>
          </p:nvPr>
        </p:nvSpPr>
        <p:spPr>
          <a:xfrm>
            <a:off x="0" y="1100629"/>
            <a:ext cx="9144000" cy="3912548"/>
          </a:xfrm>
        </p:spPr>
        <p:txBody>
          <a:bodyPr>
            <a:noAutofit/>
          </a:bodyPr>
          <a:lstStyle/>
          <a:p>
            <a:pPr algn="r"/>
            <a:r>
              <a:rPr lang="ar-IQ" sz="2800" u="sng" dirty="0" smtClean="0"/>
              <a:t>ظهر هذا المنهج في نهاية الثمانينيات، وهو اكثر المناهج تداولا باعتباره يعترف بالمراة عنصرا فاعلا في التنمية، وبالتالي يسعى الى القضاء على كل مظاهر التمييز ضدها.</a:t>
            </a:r>
            <a:r>
              <a:rPr lang="ar-IQ" sz="2800" dirty="0" smtClean="0"/>
              <a:t> </a:t>
            </a:r>
          </a:p>
          <a:p>
            <a:pPr algn="r"/>
            <a:r>
              <a:rPr lang="ar-IQ" sz="2800" dirty="0" smtClean="0"/>
              <a:t> </a:t>
            </a:r>
            <a:r>
              <a:rPr lang="ar-IQ" sz="2800" u="sng" dirty="0" smtClean="0"/>
              <a:t>يهدف الى تدريب وتعزيز قدرات المراة القيادية والادارية في اتخاذ القرار والتخطيط والتنفيذ. لذلك، فقد ابرز هذا المدخل أهمية المراة كعضو فعال في المشاركة والمساواة مع الرجل في دفع عجلة التنمية. </a:t>
            </a:r>
          </a:p>
          <a:p>
            <a:pPr algn="r"/>
            <a:r>
              <a:rPr lang="ar-IQ" sz="2800" dirty="0" smtClean="0"/>
              <a:t>يهدف بصورة اساسية لتسليح المراة بجميع العناصر اللازمة لاداء دورها الفعال، وتحقيق رفاهية المراة كعضو مشارك في المجتمع والاسرة.  </a:t>
            </a:r>
            <a:endParaRPr lang="en-US" sz="2800" dirty="0"/>
          </a:p>
        </p:txBody>
      </p:sp>
    </p:spTree>
    <p:extLst>
      <p:ext uri="{BB962C8B-B14F-4D97-AF65-F5344CB8AC3E}">
        <p14:creationId xmlns:p14="http://schemas.microsoft.com/office/powerpoint/2010/main" val="2382982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2" y="116632"/>
            <a:ext cx="7520940" cy="720080"/>
          </a:xfrm>
        </p:spPr>
        <p:txBody>
          <a:bodyPr/>
          <a:lstStyle/>
          <a:p>
            <a:pPr algn="ctr"/>
            <a:r>
              <a:rPr lang="ar-IQ" b="1" dirty="0" smtClean="0"/>
              <a:t>مدخل مكافحة الفقر</a:t>
            </a:r>
            <a:endParaRPr lang="en-US" b="1" dirty="0"/>
          </a:p>
        </p:txBody>
      </p:sp>
      <p:sp>
        <p:nvSpPr>
          <p:cNvPr id="3" name="Content Placeholder 2"/>
          <p:cNvSpPr>
            <a:spLocks noGrp="1"/>
          </p:cNvSpPr>
          <p:nvPr>
            <p:ph idx="1"/>
          </p:nvPr>
        </p:nvSpPr>
        <p:spPr>
          <a:xfrm>
            <a:off x="0" y="836712"/>
            <a:ext cx="9144000" cy="4536504"/>
          </a:xfrm>
        </p:spPr>
        <p:txBody>
          <a:bodyPr>
            <a:noAutofit/>
          </a:bodyPr>
          <a:lstStyle/>
          <a:p>
            <a:pPr algn="r"/>
            <a:r>
              <a:rPr lang="ar-IQ" sz="2800" u="sng" dirty="0" smtClean="0"/>
              <a:t>ظهر هذا المدخل منذ السبعينات. وهو يهدف الى ادماج المراة في التنمية من خلال زيادة انتاجيتها. وذلك بغية القضاء على الفقر الذي يعتبر ظاهرة تخلف</a:t>
            </a:r>
            <a:r>
              <a:rPr lang="ar-IQ" sz="2800" dirty="0" smtClean="0"/>
              <a:t>.</a:t>
            </a:r>
          </a:p>
          <a:p>
            <a:pPr algn="r"/>
            <a:r>
              <a:rPr lang="ar-IQ" sz="2800" dirty="0" smtClean="0"/>
              <a:t>من المباديء الاساسية للتنمية، التغلب على الفقر، ويتمثل ذلك في جعل المراة الفقيرة قادرة على زيادة انتاجيتها.</a:t>
            </a:r>
          </a:p>
          <a:p>
            <a:pPr algn="r"/>
            <a:r>
              <a:rPr lang="ar-IQ" sz="2800" u="sng" dirty="0" smtClean="0"/>
              <a:t>يعترف هذا المدخل بدور المراة الانتاجي ويسعى الى تلبية الاحتياجات العملية عن طريق المشاريع الصغيرة المدرة للدخل</a:t>
            </a:r>
            <a:r>
              <a:rPr lang="ar-IQ" sz="2800" dirty="0" smtClean="0"/>
              <a:t>.</a:t>
            </a:r>
          </a:p>
          <a:p>
            <a:pPr algn="r"/>
            <a:r>
              <a:rPr lang="ar-IQ" sz="2800" dirty="0" smtClean="0"/>
              <a:t>يعزى فقر النساء الى انهن لايمتلكن الارض وراس المال اضافة الى التفرقة النوعية في العمل والسوق. </a:t>
            </a:r>
            <a:endParaRPr lang="en-US" sz="2800" dirty="0"/>
          </a:p>
        </p:txBody>
      </p:sp>
    </p:spTree>
    <p:extLst>
      <p:ext uri="{BB962C8B-B14F-4D97-AF65-F5344CB8AC3E}">
        <p14:creationId xmlns:p14="http://schemas.microsoft.com/office/powerpoint/2010/main" val="6523779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2" y="0"/>
            <a:ext cx="7520940" cy="764704"/>
          </a:xfrm>
        </p:spPr>
        <p:txBody>
          <a:bodyPr/>
          <a:lstStyle/>
          <a:p>
            <a:pPr algn="ctr"/>
            <a:r>
              <a:rPr lang="ar-IQ" b="1" dirty="0" smtClean="0"/>
              <a:t>مدخل الكفاءة </a:t>
            </a:r>
            <a:endParaRPr lang="en-US" b="1" dirty="0"/>
          </a:p>
        </p:txBody>
      </p:sp>
      <p:sp>
        <p:nvSpPr>
          <p:cNvPr id="3" name="Content Placeholder 2"/>
          <p:cNvSpPr>
            <a:spLocks noGrp="1"/>
          </p:cNvSpPr>
          <p:nvPr>
            <p:ph idx="1"/>
          </p:nvPr>
        </p:nvSpPr>
        <p:spPr>
          <a:xfrm>
            <a:off x="0" y="764704"/>
            <a:ext cx="9144000" cy="5256584"/>
          </a:xfrm>
        </p:spPr>
        <p:txBody>
          <a:bodyPr>
            <a:noAutofit/>
          </a:bodyPr>
          <a:lstStyle/>
          <a:p>
            <a:pPr algn="r"/>
            <a:r>
              <a:rPr lang="ar-IQ" sz="2800" u="sng" dirty="0" smtClean="0"/>
              <a:t>ظهر هذا المدخل في الثمانينيات وشاع في التسعينيات. </a:t>
            </a:r>
          </a:p>
          <a:p>
            <a:pPr algn="r"/>
            <a:r>
              <a:rPr lang="ar-IQ" sz="2800" dirty="0" smtClean="0"/>
              <a:t>يفترض هذا المدخل ان المخططين التنمويين لم ياخذوا بعين الاعتبار القضايا الخاصة بالنساء، وكذلك قدرتهن على المساهمة في الانتاج وتحسينه.</a:t>
            </a:r>
          </a:p>
          <a:p>
            <a:pPr algn="r"/>
            <a:r>
              <a:rPr lang="ar-IQ" sz="2800" u="sng" dirty="0" smtClean="0"/>
              <a:t>يهدف الى ان تكون المراة اكثر كفاءة وتاثيرا من خلال المساهمة الاقتصادية والمساواة الاجتماعية للمراة.</a:t>
            </a:r>
          </a:p>
          <a:p>
            <a:pPr algn="r"/>
            <a:r>
              <a:rPr lang="ar-IQ" sz="2800" dirty="0" smtClean="0"/>
              <a:t> ان مفتاح الحل لمفهوم المراة في التنمية هو اقتصادي بحت، بحيث ان عدم فهم وتقدير دور المراة سوف يؤدي الى وجود مشاريع وبرامج غير متوازنة.</a:t>
            </a:r>
          </a:p>
          <a:p>
            <a:pPr algn="r"/>
            <a:r>
              <a:rPr lang="ar-IQ" sz="2800" u="sng" dirty="0" smtClean="0"/>
              <a:t>ان النظرة المستقبلية لزيادة دخل النساء يتاتى من خلال رفع كفاءتهن في اداء مهامهن الخاصة، وليس من خلال اشراكهن في انشطة ومشاريع اضافية مدرة للدخل.</a:t>
            </a:r>
            <a:r>
              <a:rPr lang="ar-IQ" sz="2800" dirty="0" smtClean="0"/>
              <a:t> </a:t>
            </a:r>
            <a:endParaRPr lang="en-US" sz="2800" dirty="0"/>
          </a:p>
        </p:txBody>
      </p:sp>
    </p:spTree>
    <p:extLst>
      <p:ext uri="{BB962C8B-B14F-4D97-AF65-F5344CB8AC3E}">
        <p14:creationId xmlns:p14="http://schemas.microsoft.com/office/powerpoint/2010/main" val="34687135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80920" cy="903000"/>
          </a:xfrm>
        </p:spPr>
        <p:txBody>
          <a:bodyPr>
            <a:normAutofit fontScale="90000"/>
          </a:bodyPr>
          <a:lstStyle/>
          <a:p>
            <a:pPr algn="ctr"/>
            <a:r>
              <a:rPr lang="ar-IQ" b="1" dirty="0" smtClean="0"/>
              <a:t>التطور التاريخي لمفهوم النوع الاجتماعي</a:t>
            </a:r>
            <a:r>
              <a:rPr lang="en-US" b="1" dirty="0" smtClean="0"/>
              <a:t/>
            </a:r>
            <a:br>
              <a:rPr lang="en-US" b="1" dirty="0" smtClean="0"/>
            </a:br>
            <a:r>
              <a:rPr lang="en-US" b="1" dirty="0" smtClean="0"/>
              <a:t>(Gender)</a:t>
            </a:r>
            <a:endParaRPr lang="en-US" b="1" dirty="0"/>
          </a:p>
        </p:txBody>
      </p:sp>
      <p:sp>
        <p:nvSpPr>
          <p:cNvPr id="3" name="Content Placeholder 2"/>
          <p:cNvSpPr>
            <a:spLocks noGrp="1"/>
          </p:cNvSpPr>
          <p:nvPr>
            <p:ph idx="1"/>
          </p:nvPr>
        </p:nvSpPr>
        <p:spPr>
          <a:xfrm>
            <a:off x="0" y="836713"/>
            <a:ext cx="9144000" cy="4824536"/>
          </a:xfrm>
        </p:spPr>
        <p:txBody>
          <a:bodyPr>
            <a:noAutofit/>
          </a:bodyPr>
          <a:lstStyle/>
          <a:p>
            <a:pPr algn="r" rtl="1">
              <a:lnSpc>
                <a:spcPct val="150000"/>
              </a:lnSpc>
              <a:buFont typeface="Wingdings" pitchFamily="2" charset="2"/>
              <a:buChar char="§"/>
            </a:pPr>
            <a:r>
              <a:rPr lang="ar-IQ" sz="2400" dirty="0" smtClean="0">
                <a:solidFill>
                  <a:srgbClr val="000000"/>
                </a:solidFill>
                <a:latin typeface="Arial" pitchFamily="34" charset="0"/>
              </a:rPr>
              <a:t>استخدم </a:t>
            </a:r>
            <a:r>
              <a:rPr lang="ar-IQ" sz="2400" dirty="0">
                <a:solidFill>
                  <a:srgbClr val="000000"/>
                </a:solidFill>
                <a:latin typeface="Arial" pitchFamily="34" charset="0"/>
              </a:rPr>
              <a:t>هذا المفهوم لأول مرة من </a:t>
            </a:r>
            <a:r>
              <a:rPr lang="ar-IQ" sz="2400" dirty="0" smtClean="0">
                <a:solidFill>
                  <a:srgbClr val="000000"/>
                </a:solidFill>
                <a:latin typeface="Arial" pitchFamily="34" charset="0"/>
              </a:rPr>
              <a:t>قبل </a:t>
            </a:r>
            <a:r>
              <a:rPr lang="en-US" sz="2400" dirty="0" smtClean="0">
                <a:solidFill>
                  <a:srgbClr val="000000"/>
                </a:solidFill>
                <a:latin typeface="Arial" pitchFamily="34" charset="0"/>
              </a:rPr>
              <a:t>Oakley </a:t>
            </a:r>
            <a:r>
              <a:rPr lang="ar-IQ" sz="2400" dirty="0" smtClean="0">
                <a:solidFill>
                  <a:srgbClr val="000000"/>
                </a:solidFill>
                <a:latin typeface="Arial" pitchFamily="34" charset="0"/>
              </a:rPr>
              <a:t> (1972) و</a:t>
            </a:r>
            <a:r>
              <a:rPr lang="en-US" sz="2400" dirty="0" smtClean="0">
                <a:solidFill>
                  <a:srgbClr val="000000"/>
                </a:solidFill>
                <a:latin typeface="Arial" pitchFamily="34" charset="0"/>
              </a:rPr>
              <a:t> </a:t>
            </a:r>
            <a:r>
              <a:rPr lang="ar-IQ" sz="2400" dirty="0" smtClean="0">
                <a:solidFill>
                  <a:srgbClr val="000000"/>
                </a:solidFill>
                <a:latin typeface="Arial" pitchFamily="34" charset="0"/>
              </a:rPr>
              <a:t>  </a:t>
            </a:r>
            <a:r>
              <a:rPr lang="en-US" sz="2400" dirty="0" smtClean="0">
                <a:solidFill>
                  <a:srgbClr val="000000"/>
                </a:solidFill>
                <a:latin typeface="Arial" pitchFamily="34" charset="0"/>
              </a:rPr>
              <a:t>Rubin</a:t>
            </a:r>
            <a:r>
              <a:rPr lang="ar-IQ" sz="2400" dirty="0" smtClean="0">
                <a:solidFill>
                  <a:srgbClr val="000000"/>
                </a:solidFill>
                <a:latin typeface="Arial" pitchFamily="34" charset="0"/>
              </a:rPr>
              <a:t>(1975) اللذان ركزا على العلاقة المتبادلة بين الرجل والمرأة في المجتمع . </a:t>
            </a:r>
          </a:p>
          <a:p>
            <a:pPr algn="r" rtl="1">
              <a:lnSpc>
                <a:spcPct val="150000"/>
              </a:lnSpc>
              <a:buFont typeface="Wingdings" pitchFamily="2" charset="2"/>
              <a:buChar char="§"/>
            </a:pPr>
            <a:r>
              <a:rPr lang="ar-IQ" sz="2400" dirty="0">
                <a:solidFill>
                  <a:srgbClr val="000000"/>
                </a:solidFill>
                <a:latin typeface="Droid Arabic Naskh"/>
              </a:rPr>
              <a:t> </a:t>
            </a:r>
            <a:r>
              <a:rPr lang="ar-IQ" sz="2400" dirty="0" smtClean="0"/>
              <a:t>سميت </a:t>
            </a:r>
            <a:r>
              <a:rPr lang="ar-IQ" sz="2400" dirty="0"/>
              <a:t>هذه العلاقة "علاقة النوع الاجتماعي</a:t>
            </a:r>
            <a:r>
              <a:rPr lang="ar-IQ" sz="2400" dirty="0">
                <a:solidFill>
                  <a:prstClr val="black"/>
                </a:solidFill>
              </a:rPr>
              <a:t> "</a:t>
            </a:r>
            <a:r>
              <a:rPr lang="ar-IQ" sz="2400" dirty="0"/>
              <a:t> </a:t>
            </a:r>
            <a:r>
              <a:rPr lang="ar-IQ" sz="2400" dirty="0" smtClean="0">
                <a:solidFill>
                  <a:prstClr val="black"/>
                </a:solidFill>
              </a:rPr>
              <a:t>(</a:t>
            </a:r>
            <a:r>
              <a:rPr lang="en-US" sz="2400" b="1" dirty="0">
                <a:solidFill>
                  <a:prstClr val="black"/>
                </a:solidFill>
              </a:rPr>
              <a:t>Gender Relationship</a:t>
            </a:r>
            <a:r>
              <a:rPr lang="ar-IQ" sz="2400" b="1" dirty="0">
                <a:solidFill>
                  <a:prstClr val="black"/>
                </a:solidFill>
              </a:rPr>
              <a:t>)</a:t>
            </a:r>
            <a:endParaRPr lang="ar-IQ" sz="2400" b="1" dirty="0"/>
          </a:p>
          <a:p>
            <a:pPr marL="0" indent="0" algn="r" rtl="1">
              <a:lnSpc>
                <a:spcPct val="150000"/>
              </a:lnSpc>
              <a:buNone/>
            </a:pPr>
            <a:r>
              <a:rPr lang="ar-IQ" sz="2400" dirty="0" smtClean="0"/>
              <a:t>حيث تحددها </a:t>
            </a:r>
            <a:r>
              <a:rPr lang="ar-IQ" sz="2400" dirty="0"/>
              <a:t>وتحكمها عوامل مختلفة اقتصادية واجتماعية وثقافية وسياسية وبيئية، عن طريق </a:t>
            </a:r>
            <a:r>
              <a:rPr lang="ar-IQ" sz="2400" dirty="0">
                <a:solidFill>
                  <a:srgbClr val="000000"/>
                </a:solidFill>
                <a:latin typeface="Arabic Transparent"/>
              </a:rPr>
              <a:t>ت</a:t>
            </a:r>
            <a:r>
              <a:rPr lang="ar-IQ" sz="2400" dirty="0"/>
              <a:t>أثيرها على قيمة العمل في الأدوار الانجابية والإنتاجية والتنظيمية التي تقوم بها المرأة والرجل</a:t>
            </a:r>
            <a:r>
              <a:rPr lang="ar-IQ" sz="2400" dirty="0" smtClean="0"/>
              <a:t>.</a:t>
            </a:r>
          </a:p>
          <a:p>
            <a:pPr algn="r" rtl="1">
              <a:lnSpc>
                <a:spcPct val="150000"/>
              </a:lnSpc>
              <a:buFont typeface="Wingdings" pitchFamily="2" charset="2"/>
              <a:buChar char="§"/>
            </a:pPr>
            <a:r>
              <a:rPr lang="ar-IQ" sz="2400" dirty="0" smtClean="0"/>
              <a:t>كما ورد</a:t>
            </a:r>
            <a:r>
              <a:rPr lang="ar-IQ" sz="2400" dirty="0"/>
              <a:t>  </a:t>
            </a:r>
            <a:r>
              <a:rPr lang="ar-IQ" sz="2400" dirty="0" smtClean="0"/>
              <a:t>المفهوم بشكل </a:t>
            </a:r>
            <a:r>
              <a:rPr lang="ar-IQ" sz="2400" dirty="0"/>
              <a:t>جلي في وثيقة بيكين سنة </a:t>
            </a:r>
            <a:r>
              <a:rPr lang="ar-IQ" sz="2400" dirty="0" smtClean="0"/>
              <a:t>1995(المؤتمر العالمي الرابع المعني بالمراة) </a:t>
            </a:r>
            <a:r>
              <a:rPr lang="ar-IQ" sz="2400" dirty="0"/>
              <a:t>حيث ذكر 233 مرة.</a:t>
            </a:r>
            <a:endParaRPr lang="en-US" sz="2400" dirty="0"/>
          </a:p>
          <a:p>
            <a:pPr algn="r" rtl="1">
              <a:lnSpc>
                <a:spcPct val="150000"/>
              </a:lnSpc>
              <a:buFont typeface="Wingdings" pitchFamily="2" charset="2"/>
              <a:buChar char="§"/>
            </a:pPr>
            <a:endParaRPr lang="ar-IQ" sz="2400" dirty="0"/>
          </a:p>
          <a:p>
            <a:pPr marL="0" indent="0" algn="r" rtl="1">
              <a:lnSpc>
                <a:spcPct val="150000"/>
              </a:lnSpc>
              <a:buNone/>
            </a:pPr>
            <a:endParaRPr lang="en-US" sz="2400" dirty="0"/>
          </a:p>
        </p:txBody>
      </p:sp>
    </p:spTree>
    <p:extLst>
      <p:ext uri="{BB962C8B-B14F-4D97-AF65-F5344CB8AC3E}">
        <p14:creationId xmlns:p14="http://schemas.microsoft.com/office/powerpoint/2010/main" val="14069341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ar-IQ" sz="4000" b="1" dirty="0" smtClean="0"/>
              <a:t>مفهوم النوع الاجتماعي</a:t>
            </a:r>
            <a:endParaRPr lang="en-US" sz="4000" b="1" dirty="0"/>
          </a:p>
        </p:txBody>
      </p:sp>
      <p:sp>
        <p:nvSpPr>
          <p:cNvPr id="3" name="Content Placeholder 2"/>
          <p:cNvSpPr>
            <a:spLocks noGrp="1"/>
          </p:cNvSpPr>
          <p:nvPr>
            <p:ph idx="1"/>
          </p:nvPr>
        </p:nvSpPr>
        <p:spPr>
          <a:xfrm>
            <a:off x="251520" y="1268760"/>
            <a:ext cx="8640960" cy="3816424"/>
          </a:xfrm>
        </p:spPr>
        <p:txBody>
          <a:bodyPr>
            <a:normAutofit lnSpcReduction="10000"/>
          </a:bodyPr>
          <a:lstStyle/>
          <a:p>
            <a:pPr marL="0" indent="0" algn="r">
              <a:lnSpc>
                <a:spcPct val="150000"/>
              </a:lnSpc>
              <a:buNone/>
            </a:pPr>
            <a:r>
              <a:rPr lang="ar-IQ" sz="2800" u="sng" dirty="0"/>
              <a:t>يشير مفهوم النوع الاجتماعي إلى الأدوار الاجتماعية للنساء والرجال والتي تتحدد وفقاً لثقافة مجتمع ما على إنها الأدوار والمسئوليات </a:t>
            </a:r>
            <a:r>
              <a:rPr lang="ar-IQ" sz="2800" u="sng" dirty="0" smtClean="0"/>
              <a:t>والسلوكيات </a:t>
            </a:r>
            <a:r>
              <a:rPr lang="ar-IQ" sz="2800" u="sng" dirty="0"/>
              <a:t>والقيم المناسبة </a:t>
            </a:r>
            <a:r>
              <a:rPr lang="ar-IQ" sz="2800" u="sng" dirty="0" smtClean="0"/>
              <a:t>لكلاً </a:t>
            </a:r>
            <a:r>
              <a:rPr lang="ar-IQ" sz="2800" u="sng" dirty="0"/>
              <a:t>من الرجل والمرأة في هذا المجتمع بعينه </a:t>
            </a:r>
            <a:r>
              <a:rPr lang="ar-IQ" sz="2800" dirty="0"/>
              <a:t>، وبالتالي فإن الأدوار تختلف من مجتمع إلى آخر ومن طبقة اجتماعية واقتصادية إلى أخرى </a:t>
            </a:r>
            <a:r>
              <a:rPr lang="ar-IQ" sz="2800" dirty="0" smtClean="0"/>
              <a:t>كما </a:t>
            </a:r>
            <a:r>
              <a:rPr lang="ar-IQ" sz="2800" dirty="0"/>
              <a:t>إنها تتغير من زمن إلى زمن آخر داخل نفس </a:t>
            </a:r>
            <a:r>
              <a:rPr lang="ar-IQ" sz="2800" dirty="0" smtClean="0"/>
              <a:t>المجتمع.</a:t>
            </a:r>
            <a:endParaRPr lang="en-US" sz="2800" dirty="0"/>
          </a:p>
        </p:txBody>
      </p:sp>
    </p:spTree>
    <p:extLst>
      <p:ext uri="{BB962C8B-B14F-4D97-AF65-F5344CB8AC3E}">
        <p14:creationId xmlns:p14="http://schemas.microsoft.com/office/powerpoint/2010/main" val="105506450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b="1" dirty="0" smtClean="0"/>
              <a:t>مفهوم النوع الاجتماعي والجنس</a:t>
            </a:r>
            <a:endParaRPr lang="en-US" b="1" dirty="0"/>
          </a:p>
        </p:txBody>
      </p:sp>
      <p:sp>
        <p:nvSpPr>
          <p:cNvPr id="3" name="Content Placeholder 2"/>
          <p:cNvSpPr>
            <a:spLocks noGrp="1"/>
          </p:cNvSpPr>
          <p:nvPr>
            <p:ph idx="1"/>
          </p:nvPr>
        </p:nvSpPr>
        <p:spPr>
          <a:xfrm>
            <a:off x="0" y="1340768"/>
            <a:ext cx="8964488" cy="4104456"/>
          </a:xfrm>
        </p:spPr>
        <p:txBody>
          <a:bodyPr>
            <a:normAutofit/>
          </a:bodyPr>
          <a:lstStyle/>
          <a:p>
            <a:pPr algn="r"/>
            <a:r>
              <a:rPr lang="ar-IQ" sz="2800" u="sng" dirty="0"/>
              <a:t>يمثل </a:t>
            </a:r>
            <a:r>
              <a:rPr lang="ar-IQ" sz="2800" u="sng" dirty="0" smtClean="0"/>
              <a:t>الجنس الفوارق </a:t>
            </a:r>
            <a:r>
              <a:rPr lang="ar-IQ" sz="2800" u="sng" dirty="0"/>
              <a:t>البيولوجية الطبيعية ما بين الذكر والأنثى، وهي فوارق تولد مع الإنسان، ولا يمكن تغييرها ، فهي وجدت من أجل أداء وظائف معينة وثابتة</a:t>
            </a:r>
            <a:r>
              <a:rPr lang="ar-IQ" sz="2800" dirty="0"/>
              <a:t> </a:t>
            </a:r>
            <a:r>
              <a:rPr lang="ar-IQ" sz="2800" dirty="0" smtClean="0"/>
              <a:t>.</a:t>
            </a:r>
          </a:p>
          <a:p>
            <a:pPr algn="r"/>
            <a:r>
              <a:rPr lang="ar-IQ" sz="2800" u="sng" dirty="0" smtClean="0"/>
              <a:t>أما </a:t>
            </a:r>
            <a:r>
              <a:rPr lang="ar-IQ" sz="2800" u="sng" dirty="0"/>
              <a:t>النوع ، فيرتبط ارتباطا أساسيا بالمنظومة الثقافية للمجتمع ولعاداته </a:t>
            </a:r>
            <a:r>
              <a:rPr lang="ar-IQ" sz="2800" u="sng" dirty="0" smtClean="0"/>
              <a:t>وتقاليده </a:t>
            </a:r>
            <a:r>
              <a:rPr lang="ar-IQ" sz="2800" u="sng" dirty="0"/>
              <a:t>وأفكاره وقيمه، </a:t>
            </a:r>
            <a:r>
              <a:rPr lang="ar-IQ" sz="2800" dirty="0"/>
              <a:t>وهو ما يعني كذلك أن جميع ما يفعله الرجـال </a:t>
            </a:r>
            <a:r>
              <a:rPr lang="ar-IQ" sz="2800" dirty="0" smtClean="0"/>
              <a:t>والنسـاء </a:t>
            </a:r>
            <a:r>
              <a:rPr lang="ar-IQ" sz="2800" dirty="0"/>
              <a:t>وكل ما هو متوقع منـهم - فيمـا عـدا وظائفهم </a:t>
            </a:r>
            <a:r>
              <a:rPr lang="ar-IQ" sz="2800" dirty="0" smtClean="0"/>
              <a:t>الجسدية </a:t>
            </a:r>
            <a:r>
              <a:rPr lang="ar-IQ" sz="2800" dirty="0"/>
              <a:t>المتمايـزة جنسيـاً- يمكن أن يتغير بمرور الزمن وتبعاً للعوامل الاجتماعية والثقافية المتنوعة</a:t>
            </a:r>
            <a:r>
              <a:rPr lang="ar-IQ" dirty="0"/>
              <a:t> </a:t>
            </a:r>
            <a:r>
              <a:rPr lang="ar-IQ" dirty="0" smtClean="0"/>
              <a:t>.</a:t>
            </a:r>
            <a:endParaRPr lang="en-US" dirty="0"/>
          </a:p>
        </p:txBody>
      </p:sp>
    </p:spTree>
    <p:extLst>
      <p:ext uri="{BB962C8B-B14F-4D97-AF65-F5344CB8AC3E}">
        <p14:creationId xmlns:p14="http://schemas.microsoft.com/office/powerpoint/2010/main" val="2950317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827586" y="332656"/>
            <a:ext cx="7520940" cy="548640"/>
          </a:xfrm>
        </p:spPr>
        <p:txBody>
          <a:bodyPr/>
          <a:lstStyle/>
          <a:p>
            <a:pPr algn="ctr"/>
            <a:r>
              <a:rPr lang="ar-IQ" b="1" dirty="0" smtClean="0"/>
              <a:t>الفرق بين الجنس والنوع</a:t>
            </a:r>
            <a:endParaRPr lang="ar-IQ" b="1" dirty="0"/>
          </a:p>
        </p:txBody>
      </p:sp>
      <p:sp>
        <p:nvSpPr>
          <p:cNvPr id="3" name="عنصر نائب للمحتوى 2"/>
          <p:cNvSpPr>
            <a:spLocks noGrp="1"/>
          </p:cNvSpPr>
          <p:nvPr>
            <p:ph idx="1"/>
          </p:nvPr>
        </p:nvSpPr>
        <p:spPr>
          <a:xfrm>
            <a:off x="467544" y="1412776"/>
            <a:ext cx="8064896" cy="3888432"/>
          </a:xfrm>
        </p:spPr>
        <p:txBody>
          <a:bodyPr>
            <a:normAutofit/>
          </a:bodyPr>
          <a:lstStyle/>
          <a:p>
            <a:pPr algn="r"/>
            <a:r>
              <a:rPr lang="ar-IQ" sz="2800" u="sng" dirty="0" smtClean="0"/>
              <a:t>النوع: لا يولد به الانسان (يتكون اجتماعيا)، وهو عبارة عن ادوار تتكون خلال عمليات التنشئة الاجتماعية وهي قابلة للتغيير</a:t>
            </a:r>
            <a:r>
              <a:rPr lang="ar-IQ" sz="2800" dirty="0" smtClean="0"/>
              <a:t>.</a:t>
            </a:r>
            <a:r>
              <a:rPr lang="ar-IQ" sz="2800" dirty="0">
                <a:solidFill>
                  <a:srgbClr val="000000"/>
                </a:solidFill>
                <a:latin typeface="Droid Arabic Naskh"/>
              </a:rPr>
              <a:t> كما يشير النوع الاجتماعي إلى المكانة التي يحددها المجتمع للرجل والمرأة في جميع مراحل حياتهما </a:t>
            </a:r>
            <a:r>
              <a:rPr lang="ar-IQ" sz="2800" dirty="0" smtClean="0">
                <a:solidFill>
                  <a:srgbClr val="000000"/>
                </a:solidFill>
                <a:latin typeface="Droid Arabic Naskh"/>
              </a:rPr>
              <a:t>بصفتهما ذكراً او انثى.   </a:t>
            </a:r>
            <a:r>
              <a:rPr lang="ar-IQ" sz="2800" dirty="0" smtClean="0"/>
              <a:t> </a:t>
            </a:r>
          </a:p>
          <a:p>
            <a:pPr algn="r"/>
            <a:r>
              <a:rPr lang="ar-IQ" sz="2800" u="sng" dirty="0" smtClean="0"/>
              <a:t>الجنس: عنصر ثابت يولد به الانسان (بيولوجيا)، وهو غير قابل للتغيير</a:t>
            </a:r>
            <a:r>
              <a:rPr lang="ar-IQ" sz="2800" dirty="0" smtClean="0"/>
              <a:t>. </a:t>
            </a:r>
            <a:r>
              <a:rPr lang="ar-IQ" sz="2800" dirty="0" smtClean="0">
                <a:solidFill>
                  <a:srgbClr val="000000"/>
                </a:solidFill>
                <a:latin typeface="Droid Arabic Naskh"/>
              </a:rPr>
              <a:t>كما يشيرالى الخصائص </a:t>
            </a:r>
            <a:r>
              <a:rPr lang="ar-IQ" sz="2800" dirty="0">
                <a:solidFill>
                  <a:srgbClr val="000000"/>
                </a:solidFill>
                <a:latin typeface="Droid Arabic Naskh"/>
              </a:rPr>
              <a:t>والصفات البيولوجية والفيزيولوجية التي يتحدد الذكور والإناث على أساسها.</a:t>
            </a:r>
            <a:endParaRPr lang="en-US" sz="2800" dirty="0">
              <a:solidFill>
                <a:prstClr val="black"/>
              </a:solidFill>
            </a:endParaRPr>
          </a:p>
          <a:p>
            <a:pPr lvl="0" algn="r"/>
            <a:endParaRPr lang="ar-IQ" dirty="0" smtClean="0"/>
          </a:p>
          <a:p>
            <a:pPr lvl="0" algn="r"/>
            <a:endParaRPr lang="ar-IQ" dirty="0">
              <a:solidFill>
                <a:prstClr val="black"/>
              </a:solidFill>
            </a:endParaRPr>
          </a:p>
          <a:p>
            <a:pPr algn="r"/>
            <a:endParaRPr lang="ar-IQ" sz="4000" dirty="0"/>
          </a:p>
        </p:txBody>
      </p:sp>
    </p:spTree>
    <p:extLst>
      <p:ext uri="{BB962C8B-B14F-4D97-AF65-F5344CB8AC3E}">
        <p14:creationId xmlns:p14="http://schemas.microsoft.com/office/powerpoint/2010/main" val="15999001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4" y="188641"/>
            <a:ext cx="7520940" cy="720080"/>
          </a:xfrm>
        </p:spPr>
        <p:txBody>
          <a:bodyPr/>
          <a:lstStyle/>
          <a:p>
            <a:pPr algn="ctr"/>
            <a:r>
              <a:rPr lang="ar-IQ" b="1" dirty="0"/>
              <a:t>الفرق بين الجنس والنوع</a:t>
            </a:r>
            <a:endParaRPr lang="en-US" dirty="0"/>
          </a:p>
        </p:txBody>
      </p:sp>
      <p:sp>
        <p:nvSpPr>
          <p:cNvPr id="3" name="Content Placeholder 2"/>
          <p:cNvSpPr>
            <a:spLocks noGrp="1"/>
          </p:cNvSpPr>
          <p:nvPr>
            <p:ph idx="1"/>
          </p:nvPr>
        </p:nvSpPr>
        <p:spPr>
          <a:xfrm>
            <a:off x="457200" y="1268761"/>
            <a:ext cx="8229600" cy="3744416"/>
          </a:xfrm>
        </p:spPr>
        <p:txBody>
          <a:bodyPr>
            <a:normAutofit/>
          </a:bodyPr>
          <a:lstStyle/>
          <a:p>
            <a:pPr marL="0" indent="0" algn="r"/>
            <a:r>
              <a:rPr lang="ar-IQ" sz="2800" u="sng" dirty="0"/>
              <a:t>يمثل الجنس  </a:t>
            </a:r>
            <a:r>
              <a:rPr lang="ar-IQ" sz="2800" u="sng" dirty="0" smtClean="0"/>
              <a:t>الفوارق </a:t>
            </a:r>
            <a:r>
              <a:rPr lang="ar-IQ" sz="2800" u="sng" dirty="0"/>
              <a:t>البيولوجية الطبيعية ما بين الذكر والأنثى، وهي فوارق تولد مع الإنسان، ولا يمكن تغييرها ، فهي وجدت من أجل أداء وظائف معينة </a:t>
            </a:r>
            <a:r>
              <a:rPr lang="ar-IQ" sz="2800" u="sng" dirty="0" smtClean="0"/>
              <a:t>وثابتة</a:t>
            </a:r>
            <a:r>
              <a:rPr lang="ar-IQ" sz="2800" dirty="0" smtClean="0"/>
              <a:t>.</a:t>
            </a:r>
          </a:p>
          <a:p>
            <a:pPr marL="0" indent="0" algn="r"/>
            <a:r>
              <a:rPr lang="ar-IQ" sz="2800" u="sng" dirty="0" smtClean="0"/>
              <a:t>أما </a:t>
            </a:r>
            <a:r>
              <a:rPr lang="ar-IQ" sz="2800" u="sng" dirty="0"/>
              <a:t>النوع ، فيرتبط ارتباطا أساسيا بالمنظومة الثقافية للمجتمع ولعاداته وتقاليده وأفكاره وقيمه</a:t>
            </a:r>
            <a:r>
              <a:rPr lang="ar-IQ" sz="2800" dirty="0"/>
              <a:t>، وهو ما يعني كذلك أن جميع ما يفعله الرجـال والنسـاء وكل ما هو متوقع منـهم - فيمـا عـدا وظائفهم الجسدية </a:t>
            </a:r>
            <a:r>
              <a:rPr lang="ar-IQ" sz="2800" dirty="0" smtClean="0"/>
              <a:t>المتمايـزة </a:t>
            </a:r>
            <a:r>
              <a:rPr lang="ar-IQ" sz="2800" dirty="0"/>
              <a:t>جنسيـاً- يمكن أن يتغير بمرور الزمن وتبعاً للعوامل الاجتماعية والثقافية المتنوعة  .</a:t>
            </a:r>
            <a:endParaRPr lang="en-US" sz="2800" dirty="0"/>
          </a:p>
        </p:txBody>
      </p:sp>
    </p:spTree>
    <p:extLst>
      <p:ext uri="{BB962C8B-B14F-4D97-AF65-F5344CB8AC3E}">
        <p14:creationId xmlns:p14="http://schemas.microsoft.com/office/powerpoint/2010/main" val="3732476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1"/>
            <a:ext cx="8147248" cy="720080"/>
          </a:xfrm>
        </p:spPr>
        <p:txBody>
          <a:bodyPr>
            <a:normAutofit/>
          </a:bodyPr>
          <a:lstStyle/>
          <a:p>
            <a:pPr algn="ctr"/>
            <a:r>
              <a:rPr lang="ar-IQ" sz="4000" b="1" dirty="0" smtClean="0">
                <a:solidFill>
                  <a:prstClr val="black"/>
                </a:solidFill>
                <a:ea typeface="+mn-ea"/>
                <a:cs typeface="Arial"/>
              </a:rPr>
              <a:t>ﺃﺩﻭﺍﺭﺍﻟﻨﻮﻉﺍﻻﺟﺘﻤﺎﻋﻲ</a:t>
            </a:r>
            <a:endParaRPr lang="ar-IQ" sz="4000" b="1" dirty="0"/>
          </a:p>
        </p:txBody>
      </p:sp>
      <p:sp>
        <p:nvSpPr>
          <p:cNvPr id="3" name="عنصر نائب للمحتوى 2"/>
          <p:cNvSpPr>
            <a:spLocks noGrp="1"/>
          </p:cNvSpPr>
          <p:nvPr>
            <p:ph idx="1"/>
          </p:nvPr>
        </p:nvSpPr>
        <p:spPr>
          <a:xfrm>
            <a:off x="0" y="836712"/>
            <a:ext cx="9144000" cy="4968552"/>
          </a:xfrm>
        </p:spPr>
        <p:txBody>
          <a:bodyPr>
            <a:noAutofit/>
          </a:bodyPr>
          <a:lstStyle/>
          <a:p>
            <a:pPr algn="r"/>
            <a:r>
              <a:rPr lang="ar-IQ" sz="2800" dirty="0" smtClean="0"/>
              <a:t>ﺃﻥ ﺍﻷﺩﻭﺍﺭ ﺍﻟﺘﻲ ﻳﻘﻮﻡ ﺑﻬﺎ ﻛﻞ ﻣﻦ الجنسين ﻫﻲ ﺃﺩﻭﺍﺭ ﺗﺸﻜﻠﻬﺎ ﺍﻟﻈﺮﻭﻑ ﺍﻻﺟﺘﻤﺎﻋﻴﺔ، ﻭﻟﻴﺲﺍﻻﺧﺘﻼﻑ ﺍﻟﺒﻴﻮﻟﻮﺟﻲ. </a:t>
            </a:r>
          </a:p>
          <a:p>
            <a:pPr algn="r"/>
            <a:r>
              <a:rPr lang="ar-IQ" sz="2800" u="sng" dirty="0" smtClean="0"/>
              <a:t>أﻥ ﺃﺩﻭﺍﺭﺍﻟﻨﻮﻉ ﺍﻻﺟﺘﻤﺎﻋﻲ ﺗﺨﺘﻠﻒ ﻋﻦ ﺃﺩﻭﺍﺭﺍالجنس اﻟﺒﻴﻮﻟﻮﺟﻲ، ﻓﺎﻷﻭﻟﻰ  من الممكن  </a:t>
            </a:r>
            <a:r>
              <a:rPr lang="ar-IQ" sz="2800" u="sng" dirty="0"/>
              <a:t>ﺃﻥ </a:t>
            </a:r>
            <a:r>
              <a:rPr lang="ar-IQ" sz="2800" u="sng" dirty="0" smtClean="0"/>
              <a:t>ﺗﻜﻮﻥ ﻣﺘﺒﺎﺩﻟﺔ بين الجنسين، ﻓﻲ حين ﺃﻥ ﺍﻟﺜﺎﻧﻴﺔ </a:t>
            </a:r>
            <a:r>
              <a:rPr lang="ar-IQ" sz="2800" u="sng" dirty="0"/>
              <a:t>ﺗﺘﺴﻢ ﺑﺎﻟﺜﺒﺎﺕ</a:t>
            </a:r>
            <a:r>
              <a:rPr lang="ar-IQ" sz="2800" u="sng" dirty="0" smtClean="0"/>
              <a:t>.</a:t>
            </a:r>
          </a:p>
          <a:p>
            <a:pPr algn="r"/>
            <a:r>
              <a:rPr lang="ar-IQ" sz="2800" dirty="0" smtClean="0"/>
              <a:t> </a:t>
            </a:r>
            <a:r>
              <a:rPr lang="ar-IQ" sz="2800" dirty="0"/>
              <a:t>ﺇﻥ ﺃﺩﻭﺍﺭ ﺍﻟﻨﻮﻉ ﺍﻻﺟﺘﻤﺎﻋﻲ ﻫﻲ ﺗﻠﻚ ﺍﻟﺘﻲ ﻳﺤﺪﺩﻫﺎ </a:t>
            </a:r>
            <a:r>
              <a:rPr lang="ar-IQ" sz="2800" dirty="0" smtClean="0"/>
              <a:t>المجتمع ﻭﺍﻟﺜﻘﺎﻓﺔ </a:t>
            </a:r>
            <a:r>
              <a:rPr lang="ar-IQ" sz="2800" dirty="0"/>
              <a:t>ﻟﻜﻞ ﻣﻦ </a:t>
            </a:r>
            <a:r>
              <a:rPr lang="ar-IQ" sz="2800" dirty="0" smtClean="0"/>
              <a:t>ﺍﻟﻨﺴﺎﺀﻭﺍﻟﺮﺟﺎﻝ ﻋﻠﻰ ﺃﺳﺎﺱ ﻗﻴﻢ ﻭﺿﻮﺍﺑﻂ ﻭﺗﺼﻮﺭﺍﺕ ﺍلمجتمع ﻟﻄﺒﻴﻌﺔ ﻛﻞ </a:t>
            </a:r>
            <a:r>
              <a:rPr lang="ar-IQ" sz="2800" dirty="0"/>
              <a:t>ﻣﻦﺍﻟﺮﺟﻞ </a:t>
            </a:r>
            <a:r>
              <a:rPr lang="ar-IQ" sz="2800" dirty="0" smtClean="0"/>
              <a:t>والمرأة، ﻭﻗﺪﺭﺍﺗﻬﻤﺎ ﻭﺍﺳﺘﻌﺪﺍﺩﻫﻤﺎ، ﻭﻣﺎﻳﻠﻴﻖ ﺑﻜﻞ ﻣﻨﻬﻤﺎﺣﺴﺐ ﺗﻮﻗﻌﺎﺕ المجتمع.</a:t>
            </a:r>
          </a:p>
          <a:p>
            <a:pPr algn="r"/>
            <a:r>
              <a:rPr lang="ar-IQ" sz="2800" u="sng" dirty="0" smtClean="0">
                <a:solidFill>
                  <a:prstClr val="black"/>
                </a:solidFill>
              </a:rPr>
              <a:t>ﺇﺫﺍﻛﺎﻧﺖ ﺗﺮﺑﻴﺔﺍ ﻷﻃﻔﺎﻝ،ﻭﺃﻋﺒﺎﺀ ﺍﻟﻌﻤﻞ المنزلي مرتبطة تقليديا بالمرأة فان ﺫﻟﻚ ﻟﻴﺲ ﻟﻪﻋﻼﻗﺔ ﺑﺘﻜﻮﻳﻨﻬﺎ ﺍﻟﺒﻴﻮﻟﻮﺟﻲ ﻛﺎﻣﺮﺃﺓ</a:t>
            </a:r>
            <a:r>
              <a:rPr lang="ar-IQ" sz="2800" u="sng" dirty="0">
                <a:solidFill>
                  <a:prstClr val="black"/>
                </a:solidFill>
              </a:rPr>
              <a:t>. </a:t>
            </a:r>
            <a:r>
              <a:rPr lang="ar-IQ" sz="2800" u="sng" dirty="0" smtClean="0">
                <a:solidFill>
                  <a:prstClr val="black"/>
                </a:solidFill>
              </a:rPr>
              <a:t>ﺇﺫﺃﻥﻫﺬﻩﺍﻷﺩﻭﺍﺭ يمكن ان  ﻳﻘﻮﻡ </a:t>
            </a:r>
            <a:r>
              <a:rPr lang="ar-IQ" sz="2800" u="sng" dirty="0">
                <a:solidFill>
                  <a:prstClr val="black"/>
                </a:solidFill>
              </a:rPr>
              <a:t>ﺑﻬﺎ </a:t>
            </a:r>
            <a:r>
              <a:rPr lang="ar-IQ" sz="2800" u="sng" dirty="0" smtClean="0">
                <a:solidFill>
                  <a:prstClr val="black"/>
                </a:solidFill>
              </a:rPr>
              <a:t>ﺍﻟﺮﺟﻞ ﺃﻳﻀﺎ.ﹰ</a:t>
            </a:r>
          </a:p>
        </p:txBody>
      </p:sp>
    </p:spTree>
    <p:extLst>
      <p:ext uri="{BB962C8B-B14F-4D97-AF65-F5344CB8AC3E}">
        <p14:creationId xmlns:p14="http://schemas.microsoft.com/office/powerpoint/2010/main" val="11934811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sz="3600" b="1" dirty="0">
                <a:solidFill>
                  <a:prstClr val="black"/>
                </a:solidFill>
                <a:cs typeface="Arial"/>
              </a:rPr>
              <a:t>ﺃﺩﻭﺍﺭﺍﻟﻨﻮﻉﺍﻻﺟﺘﻤﺎﻋﻲ</a:t>
            </a:r>
            <a:endParaRPr lang="en-US" sz="3600" b="1" dirty="0"/>
          </a:p>
        </p:txBody>
      </p:sp>
      <p:sp>
        <p:nvSpPr>
          <p:cNvPr id="3" name="Content Placeholder 2"/>
          <p:cNvSpPr>
            <a:spLocks noGrp="1"/>
          </p:cNvSpPr>
          <p:nvPr>
            <p:ph idx="1"/>
          </p:nvPr>
        </p:nvSpPr>
        <p:spPr>
          <a:xfrm>
            <a:off x="539552" y="1268760"/>
            <a:ext cx="8424936" cy="4752528"/>
          </a:xfrm>
        </p:spPr>
        <p:txBody>
          <a:bodyPr>
            <a:noAutofit/>
          </a:bodyPr>
          <a:lstStyle/>
          <a:p>
            <a:pPr algn="just">
              <a:lnSpc>
                <a:spcPct val="150000"/>
              </a:lnSpc>
            </a:pPr>
            <a:r>
              <a:rPr lang="ar-IQ" sz="2800" u="sng" dirty="0"/>
              <a:t>ويشير النوع إلى أن تحديد أدوار الجنسين يفرز مشكلة اجتماعية</a:t>
            </a:r>
            <a:r>
              <a:rPr lang="ar-IQ" sz="2800" dirty="0"/>
              <a:t>، </a:t>
            </a:r>
            <a:r>
              <a:rPr lang="ar-IQ" sz="2800" dirty="0" smtClean="0"/>
              <a:t>وأن </a:t>
            </a:r>
            <a:r>
              <a:rPr lang="ar-IQ" sz="2800" dirty="0"/>
              <a:t>الاختلافات في </a:t>
            </a:r>
            <a:r>
              <a:rPr lang="ar-IQ" sz="2800" dirty="0" smtClean="0"/>
              <a:t>الأوضاع ليس </a:t>
            </a:r>
            <a:r>
              <a:rPr lang="ar-IQ" sz="2800" dirty="0"/>
              <a:t>أساسها الاختلاف البيولوجي، بل اختلاف في الرؤى والمفاهيم والمعتقدات واختلاف </a:t>
            </a:r>
            <a:r>
              <a:rPr lang="ar-IQ" sz="2800" dirty="0" smtClean="0"/>
              <a:t>في الثقافة </a:t>
            </a:r>
            <a:r>
              <a:rPr lang="ar-IQ" sz="2800" dirty="0"/>
              <a:t>أيضاً. </a:t>
            </a:r>
            <a:r>
              <a:rPr lang="ar-IQ" sz="2800" u="sng" dirty="0"/>
              <a:t>وعليه، فإن هناك اختلافاً بين النساء في الشرائح </a:t>
            </a:r>
            <a:r>
              <a:rPr lang="ar-IQ" sz="2800" u="sng" dirty="0" smtClean="0"/>
              <a:t>المختلفة، </a:t>
            </a:r>
            <a:r>
              <a:rPr lang="ar-IQ" sz="2800" u="sng" dirty="0"/>
              <a:t>كما أن هناك </a:t>
            </a:r>
            <a:r>
              <a:rPr lang="ar-IQ" sz="2800" u="sng" dirty="0" smtClean="0"/>
              <a:t>اختلافاً في </a:t>
            </a:r>
            <a:r>
              <a:rPr lang="ar-IQ" sz="2800" u="sng" dirty="0"/>
              <a:t>علاقات الرجال والنساء في </a:t>
            </a:r>
            <a:r>
              <a:rPr lang="ar-IQ" sz="2800" u="sng" dirty="0" smtClean="0"/>
              <a:t>المجتمعات والطبقات المختلفة</a:t>
            </a:r>
            <a:r>
              <a:rPr lang="ar-IQ" sz="2800" dirty="0" smtClean="0"/>
              <a:t>.</a:t>
            </a:r>
            <a:endParaRPr lang="en-US" sz="2800" dirty="0"/>
          </a:p>
        </p:txBody>
      </p:sp>
    </p:spTree>
    <p:extLst>
      <p:ext uri="{BB962C8B-B14F-4D97-AF65-F5344CB8AC3E}">
        <p14:creationId xmlns:p14="http://schemas.microsoft.com/office/powerpoint/2010/main" val="217440829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1812</TotalTime>
  <Words>1502</Words>
  <Application>Microsoft Office PowerPoint</Application>
  <PresentationFormat>عرض على الشاشة (3:4)‏</PresentationFormat>
  <Paragraphs>87</Paragraphs>
  <Slides>25</Slides>
  <Notes>0</Notes>
  <HiddenSlides>0</HiddenSlides>
  <MMClips>0</MMClips>
  <ScaleCrop>false</ScaleCrop>
  <HeadingPairs>
    <vt:vector size="6" baseType="variant">
      <vt:variant>
        <vt:lpstr>نسق</vt:lpstr>
      </vt:variant>
      <vt:variant>
        <vt:i4>1</vt:i4>
      </vt:variant>
      <vt:variant>
        <vt:lpstr>خوادم OLE مضمنة</vt:lpstr>
      </vt:variant>
      <vt:variant>
        <vt:i4>1</vt:i4>
      </vt:variant>
      <vt:variant>
        <vt:lpstr>عناوين الشرائح</vt:lpstr>
      </vt:variant>
      <vt:variant>
        <vt:i4>25</vt:i4>
      </vt:variant>
    </vt:vector>
  </HeadingPairs>
  <TitlesOfParts>
    <vt:vector size="27" baseType="lpstr">
      <vt:lpstr>Angles</vt:lpstr>
      <vt:lpstr>Packager Shell Object</vt:lpstr>
      <vt:lpstr>ادماج النوع الاجتماعي Gender Mainstreaming</vt:lpstr>
      <vt:lpstr>تمهيــــــد</vt:lpstr>
      <vt:lpstr>التطور التاريخي لمفهوم النوع الاجتماعي (Gender)</vt:lpstr>
      <vt:lpstr>مفهوم النوع الاجتماعي</vt:lpstr>
      <vt:lpstr>مفهوم النوع الاجتماعي والجنس</vt:lpstr>
      <vt:lpstr>الفرق بين الجنس والنوع</vt:lpstr>
      <vt:lpstr>الفرق بين الجنس والنوع</vt:lpstr>
      <vt:lpstr>ﺃﺩﻭﺍﺭﺍﻟﻨﻮﻉﺍﻻﺟﺘﻤﺎﻋﻲ</vt:lpstr>
      <vt:lpstr>ﺃﺩﻭﺍﺭﺍﻟﻨﻮﻉﺍﻻﺟﺘﻤﺎﻋﻲ</vt:lpstr>
      <vt:lpstr>توزيع النوع الاجتماعي للعمل</vt:lpstr>
      <vt:lpstr>عرض تقديمي في PowerPoint</vt:lpstr>
      <vt:lpstr>عرض تقديمي في PowerPoint</vt:lpstr>
      <vt:lpstr>الجندر وعدم المساواة بين الجنسين وكيفية تأثيره على المجتمع                            </vt:lpstr>
      <vt:lpstr>النوع الاجتماعي والتنمية</vt:lpstr>
      <vt:lpstr>التنميـــــة</vt:lpstr>
      <vt:lpstr>اهمية النوع الاجتماعي في التنمية</vt:lpstr>
      <vt:lpstr> مؤشر التنمية البشرية</vt:lpstr>
      <vt:lpstr>دليل التنمية المرتبط بالنوع الاجتماعي</vt:lpstr>
      <vt:lpstr> المرأة في التنمية   </vt:lpstr>
      <vt:lpstr>ادماج قضايا النوع الاجتماعي ضمن التيار الرئيسي للتنمية                 </vt:lpstr>
      <vt:lpstr>مدخل المرأة والرفاهية</vt:lpstr>
      <vt:lpstr>مدخل السيطرة والعدالة في التوزيع</vt:lpstr>
      <vt:lpstr>مدخل التمكين</vt:lpstr>
      <vt:lpstr>مدخل مكافحة الفقر</vt:lpstr>
      <vt:lpstr>مدخل الكفاءة </vt:lpstr>
    </vt:vector>
  </TitlesOfParts>
  <Company>Enjoy My Fine Releases.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ادماج النوع الاجتماعي</dc:title>
  <dc:creator>DR.Ahmed Saker 2o1O</dc:creator>
  <cp:lastModifiedBy>Windows User</cp:lastModifiedBy>
  <cp:revision>204</cp:revision>
  <cp:lastPrinted>2018-02-26T07:21:32Z</cp:lastPrinted>
  <dcterms:created xsi:type="dcterms:W3CDTF">2018-02-25T08:19:51Z</dcterms:created>
  <dcterms:modified xsi:type="dcterms:W3CDTF">2019-05-29T09:37:00Z</dcterms:modified>
</cp:coreProperties>
</file>