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25"/>
  </p:notesMasterIdLst>
  <p:sldIdLst>
    <p:sldId id="256" r:id="rId2"/>
    <p:sldId id="257" r:id="rId3"/>
    <p:sldId id="259" r:id="rId4"/>
    <p:sldId id="258" r:id="rId5"/>
    <p:sldId id="260" r:id="rId6"/>
    <p:sldId id="261" r:id="rId7"/>
    <p:sldId id="262" r:id="rId8"/>
    <p:sldId id="263" r:id="rId9"/>
    <p:sldId id="269" r:id="rId10"/>
    <p:sldId id="264" r:id="rId11"/>
    <p:sldId id="278" r:id="rId12"/>
    <p:sldId id="265" r:id="rId13"/>
    <p:sldId id="266" r:id="rId14"/>
    <p:sldId id="267" r:id="rId15"/>
    <p:sldId id="268" r:id="rId16"/>
    <p:sldId id="272" r:id="rId17"/>
    <p:sldId id="273" r:id="rId18"/>
    <p:sldId id="274" r:id="rId19"/>
    <p:sldId id="275" r:id="rId20"/>
    <p:sldId id="276" r:id="rId21"/>
    <p:sldId id="270" r:id="rId22"/>
    <p:sldId id="279" r:id="rId23"/>
    <p:sldId id="277" r:id="rId24"/>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412" autoAdjust="0"/>
    <p:restoredTop sz="94662" autoAdjust="0"/>
  </p:normalViewPr>
  <p:slideViewPr>
    <p:cSldViewPr>
      <p:cViewPr>
        <p:scale>
          <a:sx n="78" d="100"/>
          <a:sy n="78" d="100"/>
        </p:scale>
        <p:origin x="-1146" y="294"/>
      </p:cViewPr>
      <p:guideLst>
        <p:guide orient="horz" pos="2160"/>
        <p:guide pos="2880"/>
      </p:guideLst>
    </p:cSldViewPr>
  </p:slideViewPr>
  <p:outlineViewPr>
    <p:cViewPr>
      <p:scale>
        <a:sx n="33" d="100"/>
        <a:sy n="33" d="100"/>
      </p:scale>
      <p:origin x="0" y="384"/>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7158426A-4E63-4903-BC26-66118C58BE6E}" type="datetimeFigureOut">
              <a:rPr lang="ar-IQ" smtClean="0"/>
              <a:t>25/09/1440</a:t>
            </a:fld>
            <a:endParaRPr lang="ar-IQ"/>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883A6EA8-6406-42A9-9B25-7BB99B78A0BF}" type="slidenum">
              <a:rPr lang="ar-IQ" smtClean="0"/>
              <a:t>‹#›</a:t>
            </a:fld>
            <a:endParaRPr lang="ar-IQ"/>
          </a:p>
        </p:txBody>
      </p:sp>
    </p:spTree>
    <p:extLst>
      <p:ext uri="{BB962C8B-B14F-4D97-AF65-F5344CB8AC3E}">
        <p14:creationId xmlns:p14="http://schemas.microsoft.com/office/powerpoint/2010/main" val="109281056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IQ" dirty="0"/>
          </a:p>
        </p:txBody>
      </p:sp>
      <p:sp>
        <p:nvSpPr>
          <p:cNvPr id="4" name="عنصر نائب لرقم الشريحة 3"/>
          <p:cNvSpPr>
            <a:spLocks noGrp="1"/>
          </p:cNvSpPr>
          <p:nvPr>
            <p:ph type="sldNum" sz="quarter" idx="10"/>
          </p:nvPr>
        </p:nvSpPr>
        <p:spPr/>
        <p:txBody>
          <a:bodyPr/>
          <a:lstStyle/>
          <a:p>
            <a:fld id="{883A6EA8-6406-42A9-9B25-7BB99B78A0BF}" type="slidenum">
              <a:rPr lang="ar-IQ" smtClean="0"/>
              <a:t>15</a:t>
            </a:fld>
            <a:endParaRPr lang="ar-IQ"/>
          </a:p>
        </p:txBody>
      </p:sp>
    </p:spTree>
    <p:extLst>
      <p:ext uri="{BB962C8B-B14F-4D97-AF65-F5344CB8AC3E}">
        <p14:creationId xmlns:p14="http://schemas.microsoft.com/office/powerpoint/2010/main" val="2100219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ar-SA" smtClean="0"/>
              <a:t>انقر لتحرير نمط العنوان الرئيسي</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651121E4-9CFB-48F2-B2CE-F3D83657CD54}" type="datetimeFigureOut">
              <a:rPr lang="ar-IQ" smtClean="0"/>
              <a:t>25/09/1440</a:t>
            </a:fld>
            <a:endParaRPr lang="ar-IQ"/>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ar-IQ"/>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DB2EC147-1B9A-4077-A4BD-43C3EA96C3EB}" type="slidenum">
              <a:rPr lang="ar-IQ" smtClean="0"/>
              <a:t>‹#›</a:t>
            </a:fld>
            <a:endParaRPr lang="ar-IQ"/>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651121E4-9CFB-48F2-B2CE-F3D83657CD54}" type="datetimeFigureOut">
              <a:rPr lang="ar-IQ" smtClean="0"/>
              <a:t>25/09/1440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DB2EC147-1B9A-4077-A4BD-43C3EA96C3EB}"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651121E4-9CFB-48F2-B2CE-F3D83657CD54}" type="datetimeFigureOut">
              <a:rPr lang="ar-IQ" smtClean="0"/>
              <a:t>25/09/1440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DB2EC147-1B9A-4077-A4BD-43C3EA96C3EB}"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Content Placeholder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651121E4-9CFB-48F2-B2CE-F3D83657CD54}" type="datetimeFigureOut">
              <a:rPr lang="ar-IQ" smtClean="0"/>
              <a:t>25/09/1440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DB2EC147-1B9A-4077-A4BD-43C3EA96C3EB}"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651121E4-9CFB-48F2-B2CE-F3D83657CD54}" type="datetimeFigureOut">
              <a:rPr lang="ar-IQ" smtClean="0"/>
              <a:t>25/09/1440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DB2EC147-1B9A-4077-A4BD-43C3EA96C3EB}" type="slidenum">
              <a:rPr lang="ar-IQ" smtClean="0"/>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5" name="Date Placeholder 4"/>
          <p:cNvSpPr>
            <a:spLocks noGrp="1"/>
          </p:cNvSpPr>
          <p:nvPr>
            <p:ph type="dt" sz="half" idx="10"/>
          </p:nvPr>
        </p:nvSpPr>
        <p:spPr/>
        <p:txBody>
          <a:bodyPr/>
          <a:lstStyle/>
          <a:p>
            <a:fld id="{651121E4-9CFB-48F2-B2CE-F3D83657CD54}" type="datetimeFigureOut">
              <a:rPr lang="ar-IQ" smtClean="0"/>
              <a:t>25/09/1440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DB2EC147-1B9A-4077-A4BD-43C3EA96C3EB}" type="slidenum">
              <a:rPr lang="ar-IQ" smtClean="0"/>
              <a:t>‹#›</a:t>
            </a:fld>
            <a:endParaRPr lang="ar-IQ"/>
          </a:p>
        </p:txBody>
      </p:sp>
      <p:sp>
        <p:nvSpPr>
          <p:cNvPr id="9" name="Content Placeholder 8"/>
          <p:cNvSpPr>
            <a:spLocks noGrp="1"/>
          </p:cNvSpPr>
          <p:nvPr>
            <p:ph sz="quarter" idx="13"/>
          </p:nvPr>
        </p:nvSpPr>
        <p:spPr>
          <a:xfrm>
            <a:off x="1042416" y="2313432"/>
            <a:ext cx="3419856" cy="349300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7" name="Date Placeholder 6"/>
          <p:cNvSpPr>
            <a:spLocks noGrp="1"/>
          </p:cNvSpPr>
          <p:nvPr>
            <p:ph type="dt" sz="half" idx="10"/>
          </p:nvPr>
        </p:nvSpPr>
        <p:spPr/>
        <p:txBody>
          <a:bodyPr/>
          <a:lstStyle/>
          <a:p>
            <a:fld id="{651121E4-9CFB-48F2-B2CE-F3D83657CD54}" type="datetimeFigureOut">
              <a:rPr lang="ar-IQ" smtClean="0"/>
              <a:t>25/09/1440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DB2EC147-1B9A-4077-A4BD-43C3EA96C3EB}" type="slidenum">
              <a:rPr lang="ar-IQ" smtClean="0"/>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Date Placeholder 2"/>
          <p:cNvSpPr>
            <a:spLocks noGrp="1"/>
          </p:cNvSpPr>
          <p:nvPr>
            <p:ph type="dt" sz="half" idx="10"/>
          </p:nvPr>
        </p:nvSpPr>
        <p:spPr/>
        <p:txBody>
          <a:bodyPr/>
          <a:lstStyle/>
          <a:p>
            <a:fld id="{651121E4-9CFB-48F2-B2CE-F3D83657CD54}" type="datetimeFigureOut">
              <a:rPr lang="ar-IQ" smtClean="0"/>
              <a:t>25/09/1440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DB2EC147-1B9A-4077-A4BD-43C3EA96C3EB}"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1121E4-9CFB-48F2-B2CE-F3D83657CD54}" type="datetimeFigureOut">
              <a:rPr lang="ar-IQ" smtClean="0"/>
              <a:t>25/09/1440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DB2EC147-1B9A-4077-A4BD-43C3EA96C3EB}"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651121E4-9CFB-48F2-B2CE-F3D83657CD54}" type="datetimeFigureOut">
              <a:rPr lang="ar-IQ" smtClean="0"/>
              <a:t>25/09/1440</a:t>
            </a:fld>
            <a:endParaRPr lang="ar-IQ"/>
          </a:p>
        </p:txBody>
      </p:sp>
      <p:sp>
        <p:nvSpPr>
          <p:cNvPr id="7" name="Slide Number Placeholder 6"/>
          <p:cNvSpPr>
            <a:spLocks noGrp="1"/>
          </p:cNvSpPr>
          <p:nvPr>
            <p:ph type="sldNum" sz="quarter" idx="12"/>
          </p:nvPr>
        </p:nvSpPr>
        <p:spPr/>
        <p:txBody>
          <a:bodyPr/>
          <a:lstStyle/>
          <a:p>
            <a:fld id="{DB2EC147-1B9A-4077-A4BD-43C3EA96C3EB}" type="slidenum">
              <a:rPr lang="ar-IQ" smtClean="0"/>
              <a:t>‹#›</a:t>
            </a:fld>
            <a:endParaRPr lang="ar-IQ"/>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ar-IQ"/>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ar-SA" smtClean="0"/>
              <a:t>انقر لتحرير نمط العنوان الرئيسي</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ar-SA" smtClean="0"/>
              <a:t>انقر لتحرير نمط العنوان الرئيسي</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651121E4-9CFB-48F2-B2CE-F3D83657CD54}" type="datetimeFigureOut">
              <a:rPr lang="ar-IQ" smtClean="0"/>
              <a:t>25/09/1440</a:t>
            </a:fld>
            <a:endParaRPr lang="ar-IQ"/>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ar-IQ"/>
          </a:p>
        </p:txBody>
      </p:sp>
      <p:sp>
        <p:nvSpPr>
          <p:cNvPr id="7" name="Slide Number Placeholder 6"/>
          <p:cNvSpPr>
            <a:spLocks noGrp="1"/>
          </p:cNvSpPr>
          <p:nvPr>
            <p:ph type="sldNum" sz="quarter" idx="12"/>
          </p:nvPr>
        </p:nvSpPr>
        <p:spPr/>
        <p:txBody>
          <a:bodyPr/>
          <a:lstStyle/>
          <a:p>
            <a:fld id="{DB2EC147-1B9A-4077-A4BD-43C3EA96C3EB}" type="slidenum">
              <a:rPr lang="ar-IQ" smtClean="0"/>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651121E4-9CFB-48F2-B2CE-F3D83657CD54}" type="datetimeFigureOut">
              <a:rPr lang="ar-IQ" smtClean="0"/>
              <a:t>25/09/1440</a:t>
            </a:fld>
            <a:endParaRPr lang="ar-IQ"/>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ar-IQ"/>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DB2EC147-1B9A-4077-A4BD-43C3EA96C3EB}"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1" eaLnBrk="1" latinLnBrk="0" hangingPunct="1">
        <a:spcBef>
          <a:spcPct val="0"/>
        </a:spcBef>
        <a:buNone/>
        <a:defRPr sz="40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274320" algn="r" defTabSz="914400" rtl="1"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r" defTabSz="914400" rtl="1"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r" defTabSz="914400" rtl="1"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r" defTabSz="914400" rtl="1"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r" defTabSz="914400" rtl="1"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r>
              <a:rPr lang="ar-IQ" dirty="0" smtClean="0"/>
              <a:t>العنف ضد المرأة</a:t>
            </a:r>
            <a:endParaRPr lang="ar-IQ" dirty="0"/>
          </a:p>
        </p:txBody>
      </p:sp>
      <p:sp>
        <p:nvSpPr>
          <p:cNvPr id="3" name="عنوان فرعي 2"/>
          <p:cNvSpPr>
            <a:spLocks noGrp="1"/>
          </p:cNvSpPr>
          <p:nvPr>
            <p:ph type="subTitle" idx="1"/>
          </p:nvPr>
        </p:nvSpPr>
        <p:spPr/>
        <p:txBody>
          <a:bodyPr/>
          <a:lstStyle/>
          <a:p>
            <a:endParaRPr lang="ar-IQ" dirty="0" smtClean="0"/>
          </a:p>
          <a:p>
            <a:r>
              <a:rPr lang="ar-IQ" dirty="0" smtClean="0"/>
              <a:t>اعداد م. م نجوى باقر يعكوب</a:t>
            </a:r>
            <a:endParaRPr lang="ar-IQ" dirty="0"/>
          </a:p>
          <a:p>
            <a:endParaRPr lang="ar-IQ" dirty="0" smtClean="0"/>
          </a:p>
          <a:p>
            <a:endParaRPr lang="ar-IQ" dirty="0"/>
          </a:p>
          <a:p>
            <a:endParaRPr lang="ar-IQ" dirty="0" smtClean="0"/>
          </a:p>
          <a:p>
            <a:endParaRPr lang="ar-IQ" dirty="0"/>
          </a:p>
          <a:p>
            <a:endParaRPr lang="ar-IQ" dirty="0"/>
          </a:p>
        </p:txBody>
      </p:sp>
    </p:spTree>
    <p:extLst>
      <p:ext uri="{BB962C8B-B14F-4D97-AF65-F5344CB8AC3E}">
        <p14:creationId xmlns:p14="http://schemas.microsoft.com/office/powerpoint/2010/main" val="3611131181"/>
      </p:ext>
    </p:extLst>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043490" y="1027664"/>
            <a:ext cx="7024744" cy="601136"/>
          </a:xfrm>
        </p:spPr>
        <p:txBody>
          <a:bodyPr>
            <a:normAutofit fontScale="90000"/>
          </a:bodyPr>
          <a:lstStyle/>
          <a:p>
            <a:r>
              <a:rPr lang="ar-IQ" dirty="0" smtClean="0">
                <a:effectLst/>
                <a:ea typeface="Calibri"/>
                <a:cs typeface="Arial"/>
              </a:rPr>
              <a:t>المؤتمر العالمي الاول للمرأة (المكسيك 1975)</a:t>
            </a:r>
            <a:endParaRPr lang="ar-IQ" dirty="0"/>
          </a:p>
        </p:txBody>
      </p:sp>
      <p:sp>
        <p:nvSpPr>
          <p:cNvPr id="3" name="عنصر نائب للمحتوى 2"/>
          <p:cNvSpPr>
            <a:spLocks noGrp="1"/>
          </p:cNvSpPr>
          <p:nvPr>
            <p:ph idx="1"/>
          </p:nvPr>
        </p:nvSpPr>
        <p:spPr>
          <a:xfrm>
            <a:off x="457200" y="1844824"/>
            <a:ext cx="8435280" cy="4752528"/>
          </a:xfrm>
        </p:spPr>
        <p:txBody>
          <a:bodyPr>
            <a:normAutofit fontScale="70000" lnSpcReduction="20000"/>
          </a:bodyPr>
          <a:lstStyle/>
          <a:p>
            <a:pPr algn="just"/>
            <a:r>
              <a:rPr lang="ar-IQ" sz="2800" dirty="0">
                <a:ea typeface="Calibri"/>
              </a:rPr>
              <a:t>عقد المؤتمر العالمي للمرأة في مدينة مكسيكو (عاصمة المكسيك) في عام </a:t>
            </a:r>
            <a:r>
              <a:rPr lang="ar-IQ" sz="2800" dirty="0" smtClean="0">
                <a:ea typeface="Calibri"/>
              </a:rPr>
              <a:t>1975برعاية الأمم المتحدة.</a:t>
            </a:r>
          </a:p>
          <a:p>
            <a:pPr algn="just">
              <a:lnSpc>
                <a:spcPct val="115000"/>
              </a:lnSpc>
              <a:spcAft>
                <a:spcPts val="1500"/>
              </a:spcAft>
            </a:pPr>
            <a:r>
              <a:rPr lang="ar-IQ" sz="2800" dirty="0" smtClean="0">
                <a:ea typeface="Calibri"/>
              </a:rPr>
              <a:t> </a:t>
            </a:r>
            <a:r>
              <a:rPr lang="ar-IQ" sz="2800" dirty="0">
                <a:ea typeface="Calibri"/>
              </a:rPr>
              <a:t>شاركت في المؤتمر وفود من 133 بلداً كان 113 منها برئاسة نساء. </a:t>
            </a:r>
          </a:p>
          <a:p>
            <a:pPr algn="just">
              <a:lnSpc>
                <a:spcPct val="115000"/>
              </a:lnSpc>
              <a:spcAft>
                <a:spcPts val="1500"/>
              </a:spcAft>
            </a:pPr>
            <a:r>
              <a:rPr lang="ar-IQ" sz="2800" dirty="0">
                <a:ea typeface="Calibri"/>
              </a:rPr>
              <a:t>قدر عدد المندوبين المشاركين في المؤتمر بنحو ألف مندوب بين امرأة ورجل. </a:t>
            </a:r>
          </a:p>
          <a:p>
            <a:pPr algn="just">
              <a:lnSpc>
                <a:spcPct val="115000"/>
              </a:lnSpc>
              <a:spcAft>
                <a:spcPts val="1500"/>
              </a:spcAft>
            </a:pPr>
            <a:r>
              <a:rPr lang="ar-IQ" sz="2800" dirty="0">
                <a:ea typeface="Calibri"/>
              </a:rPr>
              <a:t>أقيمت خلاله ندوة عامة للمنظمات غير الحكومية أطلق عليها اسم “المنبر” وحضرتها نحو خمسة آلاف امرأة معظمهن من أمريكا اللاتينية وأمريكا الشمالية</a:t>
            </a:r>
            <a:r>
              <a:rPr lang="en-US" sz="2800" dirty="0">
                <a:ea typeface="Calibri"/>
              </a:rPr>
              <a:t>.</a:t>
            </a:r>
            <a:endParaRPr lang="ar-IQ" sz="2800" dirty="0">
              <a:ea typeface="Calibri"/>
            </a:endParaRPr>
          </a:p>
          <a:p>
            <a:pPr algn="just">
              <a:lnSpc>
                <a:spcPct val="115000"/>
              </a:lnSpc>
              <a:spcAft>
                <a:spcPts val="1500"/>
              </a:spcAft>
            </a:pPr>
            <a:r>
              <a:rPr lang="ar-IQ" sz="2800" dirty="0">
                <a:ea typeface="Calibri"/>
              </a:rPr>
              <a:t>وضع مؤتمر المكسيك الرسمي خطة عمل هامة تبنتها الامم المتحدة في قرارها المرقم 34/180 18 كانون الاول 1979.</a:t>
            </a:r>
          </a:p>
          <a:p>
            <a:pPr algn="just">
              <a:lnSpc>
                <a:spcPct val="115000"/>
              </a:lnSpc>
              <a:spcAft>
                <a:spcPts val="1500"/>
              </a:spcAft>
            </a:pPr>
            <a:r>
              <a:rPr lang="ar-IQ" sz="2800" dirty="0">
                <a:ea typeface="Calibri"/>
              </a:rPr>
              <a:t>ارفق بهذا القرار "اتفاقية القضاء على كافة اشكال التمييز ضد المرأة"، التي دعت الدول الاعضاء الى تطبيق ما ورد في تلك الخطة. </a:t>
            </a:r>
            <a:endParaRPr lang="en-US" sz="2800" dirty="0">
              <a:ea typeface="Calibri"/>
            </a:endParaRPr>
          </a:p>
          <a:p>
            <a:pPr algn="just">
              <a:lnSpc>
                <a:spcPct val="115000"/>
              </a:lnSpc>
              <a:spcAft>
                <a:spcPts val="1500"/>
              </a:spcAft>
            </a:pPr>
            <a:endParaRPr lang="en-US" sz="1800" dirty="0">
              <a:ea typeface="Calibri"/>
              <a:cs typeface="Arial"/>
            </a:endParaRPr>
          </a:p>
          <a:p>
            <a:endParaRPr lang="ar-IQ" dirty="0"/>
          </a:p>
        </p:txBody>
      </p:sp>
    </p:spTree>
    <p:extLst>
      <p:ext uri="{BB962C8B-B14F-4D97-AF65-F5344CB8AC3E}">
        <p14:creationId xmlns:p14="http://schemas.microsoft.com/office/powerpoint/2010/main" val="38415965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043490" y="1027664"/>
            <a:ext cx="7024744" cy="817160"/>
          </a:xfrm>
        </p:spPr>
        <p:txBody>
          <a:bodyPr/>
          <a:lstStyle/>
          <a:p>
            <a:pPr algn="ctr"/>
            <a:r>
              <a:rPr lang="ar-IQ" dirty="0" smtClean="0"/>
              <a:t>نتائج مؤتمر المكسيك</a:t>
            </a:r>
            <a:endParaRPr lang="ar-IQ" dirty="0"/>
          </a:p>
        </p:txBody>
      </p:sp>
      <p:sp>
        <p:nvSpPr>
          <p:cNvPr id="3" name="عنصر نائب للمحتوى 2"/>
          <p:cNvSpPr>
            <a:spLocks noGrp="1"/>
          </p:cNvSpPr>
          <p:nvPr>
            <p:ph idx="1"/>
          </p:nvPr>
        </p:nvSpPr>
        <p:spPr>
          <a:xfrm>
            <a:off x="611560" y="2060848"/>
            <a:ext cx="8075240" cy="4065315"/>
          </a:xfrm>
        </p:spPr>
        <p:txBody>
          <a:bodyPr>
            <a:normAutofit/>
          </a:bodyPr>
          <a:lstStyle/>
          <a:p>
            <a:pPr algn="just"/>
            <a:r>
              <a:rPr lang="ar-IQ" dirty="0" smtClean="0"/>
              <a:t>خطة </a:t>
            </a:r>
            <a:r>
              <a:rPr lang="ar-IQ" dirty="0"/>
              <a:t>العمل العالمية التي قدمت أهداف محددة لتقوم الدول بتنفيذها لتحسين أوضاع </a:t>
            </a:r>
            <a:r>
              <a:rPr lang="ar-IQ" dirty="0" smtClean="0"/>
              <a:t>المرأة.</a:t>
            </a:r>
          </a:p>
          <a:p>
            <a:pPr algn="just"/>
            <a:r>
              <a:rPr lang="ar-IQ" dirty="0" smtClean="0"/>
              <a:t>إعلان </a:t>
            </a:r>
            <a:r>
              <a:rPr lang="ar-IQ" dirty="0"/>
              <a:t>المكسيك بشأن مساواة المرأة ومساهمتها في التنمية والسلم، والذي ناقش كيف أثرت السياسات الخارجية للدول على النساء</a:t>
            </a:r>
            <a:r>
              <a:rPr lang="ar-IQ" dirty="0" smtClean="0"/>
              <a:t>.</a:t>
            </a:r>
          </a:p>
          <a:p>
            <a:pPr algn="just"/>
            <a:r>
              <a:rPr lang="ar-IQ" dirty="0" smtClean="0"/>
              <a:t>تأسيس </a:t>
            </a:r>
            <a:r>
              <a:rPr lang="ar-IQ" dirty="0"/>
              <a:t>معهد الأمم المتحدة الدولي للبحث والتدريب من أجل النهوض بالمرأة لرصد أوجه التحسن إزاء القضايا </a:t>
            </a:r>
            <a:r>
              <a:rPr lang="ar-IQ" dirty="0" smtClean="0"/>
              <a:t>المطروحة.</a:t>
            </a:r>
          </a:p>
          <a:p>
            <a:pPr algn="just"/>
            <a:r>
              <a:rPr lang="ar-IQ" dirty="0" smtClean="0"/>
              <a:t>إنشاء </a:t>
            </a:r>
            <a:r>
              <a:rPr lang="ar-IQ" dirty="0"/>
              <a:t>صندوق الأمم المتحدة الإنمائي </a:t>
            </a:r>
            <a:r>
              <a:rPr lang="ar-IQ" dirty="0" smtClean="0"/>
              <a:t>للمرأة(</a:t>
            </a:r>
            <a:r>
              <a:rPr lang="en-US" dirty="0" smtClean="0"/>
              <a:t>UNIFEM</a:t>
            </a:r>
            <a:r>
              <a:rPr lang="ar-IQ" dirty="0" smtClean="0"/>
              <a:t>) </a:t>
            </a:r>
            <a:r>
              <a:rPr lang="ar-IQ" dirty="0"/>
              <a:t>لتمويل البرامج </a:t>
            </a:r>
            <a:r>
              <a:rPr lang="ar-IQ" dirty="0" smtClean="0"/>
              <a:t>التنموية.</a:t>
            </a:r>
            <a:endParaRPr lang="ar-IQ" dirty="0"/>
          </a:p>
        </p:txBody>
      </p:sp>
    </p:spTree>
    <p:extLst>
      <p:ext uri="{BB962C8B-B14F-4D97-AF65-F5344CB8AC3E}">
        <p14:creationId xmlns:p14="http://schemas.microsoft.com/office/powerpoint/2010/main" val="30396221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755576" y="764704"/>
            <a:ext cx="7704856" cy="1224136"/>
          </a:xfrm>
        </p:spPr>
        <p:txBody>
          <a:bodyPr>
            <a:normAutofit fontScale="90000"/>
          </a:bodyPr>
          <a:lstStyle/>
          <a:p>
            <a:pPr algn="ctr">
              <a:lnSpc>
                <a:spcPct val="115000"/>
              </a:lnSpc>
              <a:spcAft>
                <a:spcPts val="1000"/>
              </a:spcAft>
            </a:pPr>
            <a:r>
              <a:rPr lang="ar-IQ" dirty="0" smtClean="0">
                <a:ea typeface="Calibri"/>
                <a:cs typeface="Arial"/>
              </a:rPr>
              <a:t/>
            </a:r>
            <a:br>
              <a:rPr lang="ar-IQ" dirty="0" smtClean="0">
                <a:ea typeface="Calibri"/>
                <a:cs typeface="Arial"/>
              </a:rPr>
            </a:br>
            <a:r>
              <a:rPr lang="ar-IQ" dirty="0">
                <a:ea typeface="Calibri"/>
                <a:cs typeface="Arial"/>
              </a:rPr>
              <a:t> </a:t>
            </a:r>
            <a:r>
              <a:rPr lang="ar-IQ" dirty="0" smtClean="0">
                <a:ea typeface="Calibri"/>
                <a:cs typeface="Arial"/>
              </a:rPr>
              <a:t>             </a:t>
            </a:r>
            <a:br>
              <a:rPr lang="ar-IQ" dirty="0" smtClean="0">
                <a:ea typeface="Calibri"/>
                <a:cs typeface="Arial"/>
              </a:rPr>
            </a:br>
            <a:r>
              <a:rPr lang="ar-IQ" dirty="0" smtClean="0">
                <a:ea typeface="Calibri"/>
                <a:cs typeface="Arial"/>
              </a:rPr>
              <a:t/>
            </a:r>
            <a:br>
              <a:rPr lang="ar-IQ" dirty="0" smtClean="0">
                <a:ea typeface="Calibri"/>
                <a:cs typeface="Arial"/>
              </a:rPr>
            </a:br>
            <a:r>
              <a:rPr lang="ar-IQ" dirty="0">
                <a:ea typeface="Calibri"/>
                <a:cs typeface="Arial"/>
              </a:rPr>
              <a:t/>
            </a:r>
            <a:br>
              <a:rPr lang="ar-IQ" dirty="0">
                <a:ea typeface="Calibri"/>
                <a:cs typeface="Arial"/>
              </a:rPr>
            </a:br>
            <a:r>
              <a:rPr lang="ar-IQ" dirty="0" smtClean="0">
                <a:ea typeface="Calibri"/>
                <a:cs typeface="Arial"/>
              </a:rPr>
              <a:t/>
            </a:r>
            <a:br>
              <a:rPr lang="ar-IQ" dirty="0" smtClean="0">
                <a:ea typeface="Calibri"/>
                <a:cs typeface="Arial"/>
              </a:rPr>
            </a:br>
            <a:r>
              <a:rPr lang="ar-IQ" dirty="0">
                <a:ea typeface="Calibri"/>
                <a:cs typeface="Arial"/>
              </a:rPr>
              <a:t/>
            </a:r>
            <a:br>
              <a:rPr lang="ar-IQ" dirty="0">
                <a:ea typeface="Calibri"/>
                <a:cs typeface="Arial"/>
              </a:rPr>
            </a:br>
            <a:r>
              <a:rPr lang="ar-IQ" dirty="0" smtClean="0">
                <a:ea typeface="Calibri"/>
                <a:cs typeface="Arial"/>
              </a:rPr>
              <a:t/>
            </a:r>
            <a:br>
              <a:rPr lang="ar-IQ" dirty="0" smtClean="0">
                <a:ea typeface="Calibri"/>
                <a:cs typeface="Arial"/>
              </a:rPr>
            </a:br>
            <a:r>
              <a:rPr lang="ar-IQ" dirty="0">
                <a:ea typeface="Calibri"/>
                <a:cs typeface="Arial"/>
              </a:rPr>
              <a:t/>
            </a:r>
            <a:br>
              <a:rPr lang="ar-IQ" dirty="0">
                <a:ea typeface="Calibri"/>
                <a:cs typeface="Arial"/>
              </a:rPr>
            </a:br>
            <a:r>
              <a:rPr lang="ar-IQ" dirty="0">
                <a:ea typeface="Calibri"/>
                <a:cs typeface="Arial"/>
              </a:rPr>
              <a:t/>
            </a:r>
            <a:br>
              <a:rPr lang="ar-IQ" dirty="0">
                <a:ea typeface="Calibri"/>
                <a:cs typeface="Arial"/>
              </a:rPr>
            </a:br>
            <a:r>
              <a:rPr lang="ar-IQ" dirty="0" smtClean="0">
                <a:ea typeface="Calibri"/>
                <a:cs typeface="Arial"/>
              </a:rPr>
              <a:t/>
            </a:r>
            <a:br>
              <a:rPr lang="ar-IQ" dirty="0" smtClean="0">
                <a:ea typeface="Calibri"/>
                <a:cs typeface="Arial"/>
              </a:rPr>
            </a:br>
            <a:r>
              <a:rPr lang="ar-IQ" dirty="0">
                <a:ea typeface="Calibri"/>
                <a:cs typeface="Arial"/>
              </a:rPr>
              <a:t/>
            </a:r>
            <a:br>
              <a:rPr lang="ar-IQ" dirty="0">
                <a:ea typeface="Calibri"/>
                <a:cs typeface="Arial"/>
              </a:rPr>
            </a:br>
            <a:r>
              <a:rPr lang="ar-IQ" dirty="0" smtClean="0">
                <a:ea typeface="Calibri"/>
                <a:cs typeface="Arial"/>
              </a:rPr>
              <a:t/>
            </a:r>
            <a:br>
              <a:rPr lang="ar-IQ" dirty="0" smtClean="0">
                <a:ea typeface="Calibri"/>
                <a:cs typeface="Arial"/>
              </a:rPr>
            </a:br>
            <a:r>
              <a:rPr lang="ar-IQ" dirty="0" smtClean="0">
                <a:ea typeface="Calibri"/>
                <a:cs typeface="Arial"/>
              </a:rPr>
              <a:t/>
            </a:r>
            <a:br>
              <a:rPr lang="ar-IQ" dirty="0" smtClean="0">
                <a:ea typeface="Calibri"/>
                <a:cs typeface="Arial"/>
              </a:rPr>
            </a:br>
            <a:r>
              <a:rPr lang="ar-IQ" dirty="0">
                <a:ea typeface="Calibri"/>
                <a:cs typeface="Arial"/>
              </a:rPr>
              <a:t/>
            </a:r>
            <a:br>
              <a:rPr lang="ar-IQ" dirty="0">
                <a:ea typeface="Calibri"/>
                <a:cs typeface="Arial"/>
              </a:rPr>
            </a:br>
            <a:r>
              <a:rPr lang="ar-IQ" dirty="0" smtClean="0">
                <a:ea typeface="Calibri"/>
                <a:cs typeface="Arial"/>
              </a:rPr>
              <a:t/>
            </a:r>
            <a:br>
              <a:rPr lang="ar-IQ" dirty="0" smtClean="0">
                <a:ea typeface="Calibri"/>
                <a:cs typeface="Arial"/>
              </a:rPr>
            </a:br>
            <a:r>
              <a:rPr lang="ar-IQ" dirty="0" smtClean="0">
                <a:ea typeface="Calibri"/>
                <a:cs typeface="Arial"/>
              </a:rPr>
              <a:t>مؤتمر </a:t>
            </a:r>
            <a:r>
              <a:rPr lang="ar-IQ" dirty="0">
                <a:ea typeface="Calibri"/>
                <a:cs typeface="Arial"/>
              </a:rPr>
              <a:t>كوبنهاغن عام 1980</a:t>
            </a:r>
            <a:r>
              <a:rPr lang="en-US" sz="3600" dirty="0">
                <a:ea typeface="Calibri"/>
                <a:cs typeface="Arial"/>
              </a:rPr>
              <a:t/>
            </a:r>
            <a:br>
              <a:rPr lang="en-US" sz="3600" dirty="0">
                <a:ea typeface="Calibri"/>
                <a:cs typeface="Arial"/>
              </a:rPr>
            </a:br>
            <a:endParaRPr lang="ar-IQ" dirty="0"/>
          </a:p>
        </p:txBody>
      </p:sp>
      <p:sp>
        <p:nvSpPr>
          <p:cNvPr id="3" name="عنصر نائب للمحتوى 2"/>
          <p:cNvSpPr>
            <a:spLocks noGrp="1"/>
          </p:cNvSpPr>
          <p:nvPr>
            <p:ph idx="1"/>
          </p:nvPr>
        </p:nvSpPr>
        <p:spPr>
          <a:xfrm>
            <a:off x="457200" y="1556792"/>
            <a:ext cx="8229600" cy="5040560"/>
          </a:xfrm>
        </p:spPr>
        <p:txBody>
          <a:bodyPr>
            <a:normAutofit fontScale="92500" lnSpcReduction="20000"/>
          </a:bodyPr>
          <a:lstStyle/>
          <a:p>
            <a:pPr algn="just">
              <a:lnSpc>
                <a:spcPct val="115000"/>
              </a:lnSpc>
              <a:spcAft>
                <a:spcPts val="1000"/>
              </a:spcAft>
            </a:pPr>
            <a:r>
              <a:rPr lang="ar-IQ" dirty="0">
                <a:ea typeface="Calibri"/>
              </a:rPr>
              <a:t>شخّص المؤتمر عمق الهوة بين الحقوق المعترف بها للمرأة والواقع الفعلي لممارسة تلك الحقوق. </a:t>
            </a:r>
            <a:endParaRPr lang="ar-IQ" dirty="0" smtClean="0">
              <a:ea typeface="Calibri"/>
            </a:endParaRPr>
          </a:p>
          <a:p>
            <a:pPr algn="just">
              <a:lnSpc>
                <a:spcPct val="115000"/>
              </a:lnSpc>
              <a:spcAft>
                <a:spcPts val="1000"/>
              </a:spcAft>
            </a:pPr>
            <a:r>
              <a:rPr lang="ar-IQ" dirty="0" smtClean="0">
                <a:ea typeface="Calibri"/>
              </a:rPr>
              <a:t>وحدد </a:t>
            </a:r>
            <a:r>
              <a:rPr lang="ar-IQ" dirty="0">
                <a:ea typeface="Calibri"/>
              </a:rPr>
              <a:t>المجالات التي تتطلب تحقيق المساواة فيها ، ووضع خطة عمل هامة جدا طورت الخطة الاولى وأضافت معالجات جديدة للمشاكل المعيقة لتطبيق قرارات المؤتمر السابق. </a:t>
            </a:r>
            <a:endParaRPr lang="ar-IQ" dirty="0" smtClean="0">
              <a:ea typeface="Calibri"/>
            </a:endParaRPr>
          </a:p>
          <a:p>
            <a:pPr algn="just">
              <a:lnSpc>
                <a:spcPct val="115000"/>
              </a:lnSpc>
              <a:spcAft>
                <a:spcPts val="1000"/>
              </a:spcAft>
            </a:pPr>
            <a:r>
              <a:rPr lang="ar-IQ" dirty="0" smtClean="0">
                <a:ea typeface="Calibri"/>
              </a:rPr>
              <a:t>وقد </a:t>
            </a:r>
            <a:r>
              <a:rPr lang="ar-IQ" dirty="0">
                <a:ea typeface="Calibri"/>
              </a:rPr>
              <a:t>تبنت الجمعية العمومية للأمم المتحدة خطة العمل الجديدة هذه عام 1980 في قرارها المرقم 35/136 ووضعتها أمام الدول الاعضاء للتطبيق في النصف الثاني من عقد المرأة. </a:t>
            </a:r>
            <a:endParaRPr lang="ar-IQ" dirty="0" smtClean="0">
              <a:ea typeface="Calibri"/>
            </a:endParaRPr>
          </a:p>
          <a:p>
            <a:pPr algn="just">
              <a:lnSpc>
                <a:spcPct val="115000"/>
              </a:lnSpc>
              <a:spcAft>
                <a:spcPts val="1000"/>
              </a:spcAft>
            </a:pPr>
            <a:r>
              <a:rPr lang="ar-IQ" dirty="0" smtClean="0">
                <a:ea typeface="Calibri"/>
              </a:rPr>
              <a:t>ولم </a:t>
            </a:r>
            <a:r>
              <a:rPr lang="ar-IQ" dirty="0">
                <a:ea typeface="Calibri"/>
              </a:rPr>
              <a:t>يدع قرار الامم المتحدة الدول الاعضاء الى تطبيق اتفاقية القضاء على </a:t>
            </a:r>
            <a:r>
              <a:rPr lang="ar-IQ" dirty="0" smtClean="0">
                <a:ea typeface="Calibri"/>
              </a:rPr>
              <a:t>التمييز(اتفاقية </a:t>
            </a:r>
            <a:r>
              <a:rPr lang="ar-IQ" dirty="0" err="1" smtClean="0">
                <a:ea typeface="Calibri"/>
              </a:rPr>
              <a:t>سيداو</a:t>
            </a:r>
            <a:r>
              <a:rPr lang="ar-IQ" dirty="0" smtClean="0">
                <a:ea typeface="Calibri"/>
              </a:rPr>
              <a:t>) </a:t>
            </a:r>
            <a:r>
              <a:rPr lang="ar-IQ" dirty="0">
                <a:ea typeface="Calibri"/>
              </a:rPr>
              <a:t>وخطة العمل الخمسية لمؤتمر كوبنهاغن وحسب وانما دعا الدول الاعضاء فوق ذلك الى تطبيق قرارات المؤتمر نفسه واخذها بالاعتبار في كافة المشاريع التي تخطط لها هذه الدول.</a:t>
            </a:r>
            <a:endParaRPr lang="en-US" sz="2400" dirty="0">
              <a:ea typeface="Calibri"/>
              <a:cs typeface="Arial"/>
            </a:endParaRPr>
          </a:p>
          <a:p>
            <a:endParaRPr lang="ar-IQ" dirty="0"/>
          </a:p>
        </p:txBody>
      </p:sp>
    </p:spTree>
    <p:extLst>
      <p:ext uri="{BB962C8B-B14F-4D97-AF65-F5344CB8AC3E}">
        <p14:creationId xmlns:p14="http://schemas.microsoft.com/office/powerpoint/2010/main" val="2130062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620688"/>
            <a:ext cx="8229600" cy="648072"/>
          </a:xfrm>
        </p:spPr>
        <p:txBody>
          <a:bodyPr>
            <a:normAutofit fontScale="90000"/>
          </a:bodyPr>
          <a:lstStyle/>
          <a:p>
            <a:pPr algn="ctr"/>
            <a:r>
              <a:rPr lang="ar-IQ" dirty="0" smtClean="0">
                <a:effectLst/>
                <a:ea typeface="Calibri"/>
                <a:cs typeface="Arial"/>
              </a:rPr>
              <a:t/>
            </a:r>
            <a:br>
              <a:rPr lang="ar-IQ" dirty="0" smtClean="0">
                <a:effectLst/>
                <a:ea typeface="Calibri"/>
                <a:cs typeface="Arial"/>
              </a:rPr>
            </a:br>
            <a:r>
              <a:rPr lang="ar-IQ" dirty="0" smtClean="0">
                <a:effectLst/>
                <a:ea typeface="Calibri"/>
                <a:cs typeface="Arial"/>
              </a:rPr>
              <a:t>مؤتمر نيروبي عام 1985</a:t>
            </a:r>
            <a:endParaRPr lang="ar-IQ" dirty="0"/>
          </a:p>
        </p:txBody>
      </p:sp>
      <p:sp>
        <p:nvSpPr>
          <p:cNvPr id="3" name="عنصر نائب للمحتوى 2"/>
          <p:cNvSpPr>
            <a:spLocks noGrp="1"/>
          </p:cNvSpPr>
          <p:nvPr>
            <p:ph idx="1"/>
          </p:nvPr>
        </p:nvSpPr>
        <p:spPr>
          <a:xfrm>
            <a:off x="539552" y="1340768"/>
            <a:ext cx="8064896" cy="5328592"/>
          </a:xfrm>
        </p:spPr>
        <p:txBody>
          <a:bodyPr>
            <a:normAutofit fontScale="77500" lnSpcReduction="20000"/>
          </a:bodyPr>
          <a:lstStyle/>
          <a:p>
            <a:pPr lvl="0"/>
            <a:r>
              <a:rPr lang="ar-IQ" sz="2800" dirty="0">
                <a:ea typeface="Calibri"/>
              </a:rPr>
              <a:t>شاركت في هذا المؤتمر 157 حكومة بوفود بلغ عدد أعضائها 2000 شخصا 80% منه نساء، حيث تم تقييم ما جرى خلال العقد</a:t>
            </a:r>
          </a:p>
          <a:p>
            <a:pPr lvl="0" algn="just">
              <a:lnSpc>
                <a:spcPct val="115000"/>
              </a:lnSpc>
              <a:spcAft>
                <a:spcPts val="1000"/>
              </a:spcAft>
            </a:pPr>
            <a:r>
              <a:rPr lang="ar-IQ" sz="2800" dirty="0">
                <a:ea typeface="Calibri"/>
              </a:rPr>
              <a:t>فأقر المؤتمر خطة عمل للأمم المتحدة ودولها الاعضاء أقرته الجمعية العمومية سميت "الاستراتيجية </a:t>
            </a:r>
            <a:r>
              <a:rPr lang="ar-IQ" sz="2800" dirty="0" smtClean="0">
                <a:ea typeface="Calibri"/>
              </a:rPr>
              <a:t>المستقبلية. </a:t>
            </a:r>
            <a:r>
              <a:rPr lang="ar-IQ" sz="2800" dirty="0">
                <a:ea typeface="Calibri"/>
              </a:rPr>
              <a:t>وتتألف من خمس فقرات الفقرات الثلاث الاولى تعلقت بشعارات العقد الثلاثة، واهتمت الفقرة الرابعة بـ "مشاكل ذات أهمية خاصة" تتعلق بالنساء اللواتي يعانين من مشاكل خاصة نتيجة ظروفهن الاقتصادية والاجتماعية كالفقر والسن وكونهن من الاقليات او يعشن في ظروف سياسية صعبة.</a:t>
            </a:r>
          </a:p>
          <a:p>
            <a:pPr lvl="0" algn="just">
              <a:lnSpc>
                <a:spcPct val="115000"/>
              </a:lnSpc>
              <a:spcAft>
                <a:spcPts val="1000"/>
              </a:spcAft>
            </a:pPr>
            <a:r>
              <a:rPr lang="ar-IQ" sz="2800" dirty="0">
                <a:ea typeface="Calibri"/>
              </a:rPr>
              <a:t>خطة مؤتمر نيروبي أصبحت الاساس لعمل الامم المتحدة من اجل النساء طوال العقد السابق، علما انها طوِرت اول مرة في مؤتمر بكين بعد عشر سنوات من نهاية عقد المرأة </a:t>
            </a:r>
            <a:r>
              <a:rPr lang="ar-IQ" sz="2800" b="1" dirty="0" smtClean="0">
                <a:ea typeface="Calibri"/>
              </a:rPr>
              <a:t>وهدفها </a:t>
            </a:r>
            <a:r>
              <a:rPr lang="ar-IQ" sz="2800" b="1" dirty="0">
                <a:ea typeface="Calibri"/>
              </a:rPr>
              <a:t>متابعة </a:t>
            </a:r>
            <a:r>
              <a:rPr lang="ar-IQ" sz="2800" b="1" dirty="0" smtClean="0">
                <a:ea typeface="Calibri"/>
              </a:rPr>
              <a:t>ودراسة </a:t>
            </a:r>
            <a:r>
              <a:rPr lang="ar-IQ" sz="2800" b="1" dirty="0">
                <a:ea typeface="Calibri"/>
              </a:rPr>
              <a:t>وتقييم التطورات التي حصلت في فترة العشر سنوات على أوضاع المرأة في البلدان </a:t>
            </a:r>
            <a:r>
              <a:rPr lang="ar-IQ" sz="2800" b="1" dirty="0" smtClean="0">
                <a:ea typeface="Calibri"/>
              </a:rPr>
              <a:t>المختلفة.</a:t>
            </a:r>
            <a:endParaRPr lang="en-US" sz="3000" b="1" dirty="0">
              <a:solidFill>
                <a:prstClr val="black"/>
              </a:solidFill>
              <a:ea typeface="Calibri"/>
            </a:endParaRPr>
          </a:p>
          <a:p>
            <a:endParaRPr lang="ar-IQ" b="1" dirty="0"/>
          </a:p>
        </p:txBody>
      </p:sp>
    </p:spTree>
    <p:extLst>
      <p:ext uri="{BB962C8B-B14F-4D97-AF65-F5344CB8AC3E}">
        <p14:creationId xmlns:p14="http://schemas.microsoft.com/office/powerpoint/2010/main" val="42764137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404664"/>
            <a:ext cx="8229600" cy="864096"/>
          </a:xfrm>
        </p:spPr>
        <p:txBody>
          <a:bodyPr/>
          <a:lstStyle/>
          <a:p>
            <a:pPr algn="ctr"/>
            <a:r>
              <a:rPr lang="ar-IQ" dirty="0" smtClean="0">
                <a:effectLst/>
                <a:ea typeface="Calibri"/>
                <a:cs typeface="Arial"/>
              </a:rPr>
              <a:t>مؤتمر بكين 1995</a:t>
            </a:r>
            <a:endParaRPr lang="ar-IQ" dirty="0"/>
          </a:p>
        </p:txBody>
      </p:sp>
      <p:sp>
        <p:nvSpPr>
          <p:cNvPr id="3" name="عنصر نائب للمحتوى 2"/>
          <p:cNvSpPr>
            <a:spLocks noGrp="1"/>
          </p:cNvSpPr>
          <p:nvPr>
            <p:ph idx="1"/>
          </p:nvPr>
        </p:nvSpPr>
        <p:spPr>
          <a:xfrm>
            <a:off x="539552" y="1268760"/>
            <a:ext cx="8064896" cy="5328592"/>
          </a:xfrm>
        </p:spPr>
        <p:txBody>
          <a:bodyPr>
            <a:normAutofit fontScale="92500" lnSpcReduction="20000"/>
          </a:bodyPr>
          <a:lstStyle/>
          <a:p>
            <a:pPr algn="just">
              <a:lnSpc>
                <a:spcPct val="150000"/>
              </a:lnSpc>
              <a:spcAft>
                <a:spcPts val="1000"/>
              </a:spcAft>
            </a:pPr>
            <a:r>
              <a:rPr lang="ar-IQ" sz="2400" dirty="0">
                <a:ea typeface="Calibri"/>
              </a:rPr>
              <a:t>حضرت هذا المؤتمر وفود من 189 بلدا. </a:t>
            </a:r>
            <a:r>
              <a:rPr lang="ar-IQ" sz="2400" dirty="0" smtClean="0">
                <a:ea typeface="Calibri"/>
              </a:rPr>
              <a:t> </a:t>
            </a:r>
            <a:r>
              <a:rPr lang="ar-IQ" sz="2400" dirty="0">
                <a:ea typeface="Calibri"/>
              </a:rPr>
              <a:t>وقد استند على خطة نيروبي ومتابعة التغيرات التي جرت خلال عشر سنوات في وضع </a:t>
            </a:r>
            <a:r>
              <a:rPr lang="ar-IQ" sz="2400" dirty="0" smtClean="0">
                <a:ea typeface="Calibri"/>
              </a:rPr>
              <a:t>استراتيجيــة جديدة </a:t>
            </a:r>
            <a:r>
              <a:rPr lang="ar-IQ" sz="2400" dirty="0">
                <a:ea typeface="Calibri"/>
              </a:rPr>
              <a:t>سميت </a:t>
            </a:r>
            <a:r>
              <a:rPr lang="ar-IQ" sz="2400" dirty="0" smtClean="0">
                <a:ea typeface="Calibri"/>
              </a:rPr>
              <a:t>   "</a:t>
            </a:r>
            <a:r>
              <a:rPr lang="ar-IQ" sz="2400" dirty="0">
                <a:ea typeface="Calibri"/>
              </a:rPr>
              <a:t>منصة العمل" </a:t>
            </a:r>
            <a:r>
              <a:rPr lang="en-US" sz="2400" dirty="0">
                <a:latin typeface="Arial"/>
                <a:ea typeface="Calibri"/>
                <a:cs typeface="Arial"/>
              </a:rPr>
              <a:t>Platform of Action</a:t>
            </a:r>
            <a:r>
              <a:rPr lang="ar-IQ" sz="2400" dirty="0">
                <a:ea typeface="Calibri"/>
              </a:rPr>
              <a:t> التي تشمل المجالات التالية: </a:t>
            </a:r>
            <a:endParaRPr lang="ar-IQ" sz="2400" dirty="0" smtClean="0">
              <a:ea typeface="Calibri"/>
            </a:endParaRPr>
          </a:p>
          <a:p>
            <a:pPr algn="just">
              <a:spcAft>
                <a:spcPts val="1000"/>
              </a:spcAft>
            </a:pPr>
            <a:endParaRPr lang="ar-IQ" sz="2400" dirty="0" smtClean="0">
              <a:ea typeface="Calibri"/>
            </a:endParaRPr>
          </a:p>
          <a:p>
            <a:pPr lvl="0" algn="just">
              <a:spcAft>
                <a:spcPts val="1000"/>
              </a:spcAft>
            </a:pPr>
            <a:r>
              <a:rPr lang="ar-IQ" sz="2400" dirty="0" smtClean="0">
                <a:ea typeface="Calibri"/>
              </a:rPr>
              <a:t> النساء </a:t>
            </a:r>
            <a:r>
              <a:rPr lang="ar-IQ" sz="2400" dirty="0">
                <a:latin typeface="Arial"/>
                <a:ea typeface="Calibri"/>
                <a:cs typeface="Arial"/>
              </a:rPr>
              <a:t>والفقر                              النساء والصراعات المسلحة</a:t>
            </a:r>
          </a:p>
          <a:p>
            <a:pPr lvl="0" algn="just">
              <a:spcAft>
                <a:spcPts val="1000"/>
              </a:spcAft>
            </a:pPr>
            <a:r>
              <a:rPr lang="ar-IQ" sz="2400" dirty="0">
                <a:latin typeface="Arial"/>
                <a:ea typeface="Calibri"/>
                <a:cs typeface="Arial"/>
              </a:rPr>
              <a:t>النساء والاقتصاد                              النساء ووسائل الاعلام</a:t>
            </a:r>
          </a:p>
          <a:p>
            <a:pPr lvl="0" algn="just">
              <a:spcAft>
                <a:spcPts val="1000"/>
              </a:spcAft>
            </a:pPr>
            <a:r>
              <a:rPr lang="ar-IQ" sz="2400" dirty="0">
                <a:latin typeface="Arial"/>
                <a:ea typeface="Calibri"/>
                <a:cs typeface="Arial"/>
              </a:rPr>
              <a:t>تعليم النساء وتدريبهن                      التنظيمات المؤسساتية من اجل تقدم النساء</a:t>
            </a:r>
          </a:p>
          <a:p>
            <a:pPr lvl="0" algn="just">
              <a:spcAft>
                <a:spcPts val="1000"/>
              </a:spcAft>
            </a:pPr>
            <a:r>
              <a:rPr lang="ar-IQ" sz="2400" dirty="0">
                <a:latin typeface="Arial"/>
                <a:ea typeface="Calibri"/>
                <a:cs typeface="Arial"/>
              </a:rPr>
              <a:t>قضايا الصحة                              البنات الاطفال وحقوقهن</a:t>
            </a:r>
          </a:p>
          <a:p>
            <a:pPr lvl="0" algn="just">
              <a:spcAft>
                <a:spcPts val="1000"/>
              </a:spcAft>
            </a:pPr>
            <a:r>
              <a:rPr lang="ar-IQ" sz="2400" dirty="0">
                <a:latin typeface="Arial"/>
                <a:ea typeface="Calibri"/>
                <a:cs typeface="Arial"/>
              </a:rPr>
              <a:t>النساء في السلطة واتخاذ القرار                   العنف ضد المرأة</a:t>
            </a:r>
          </a:p>
          <a:p>
            <a:pPr algn="just">
              <a:spcAft>
                <a:spcPts val="1000"/>
              </a:spcAft>
            </a:pPr>
            <a:r>
              <a:rPr lang="ar-IQ" sz="2400" dirty="0">
                <a:latin typeface="Arial"/>
                <a:ea typeface="Calibri"/>
                <a:cs typeface="Arial"/>
              </a:rPr>
              <a:t>حقوق الانسان والمرأة                              المرأة والبيئة</a:t>
            </a:r>
          </a:p>
          <a:p>
            <a:pPr marL="0" lvl="0" indent="0" algn="just">
              <a:lnSpc>
                <a:spcPct val="120000"/>
              </a:lnSpc>
              <a:spcAft>
                <a:spcPts val="1000"/>
              </a:spcAft>
              <a:buNone/>
            </a:pPr>
            <a:endParaRPr lang="ar-IQ" sz="1600" dirty="0">
              <a:solidFill>
                <a:prstClr val="black"/>
              </a:solidFill>
              <a:ea typeface="Calibri"/>
            </a:endParaRPr>
          </a:p>
        </p:txBody>
      </p:sp>
    </p:spTree>
    <p:extLst>
      <p:ext uri="{BB962C8B-B14F-4D97-AF65-F5344CB8AC3E}">
        <p14:creationId xmlns:p14="http://schemas.microsoft.com/office/powerpoint/2010/main" val="24557775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11560" y="908720"/>
            <a:ext cx="7992888" cy="1152128"/>
          </a:xfrm>
        </p:spPr>
        <p:txBody>
          <a:bodyPr>
            <a:normAutofit fontScale="90000"/>
          </a:bodyPr>
          <a:lstStyle/>
          <a:p>
            <a:pPr algn="ctr" rtl="0">
              <a:lnSpc>
                <a:spcPct val="115000"/>
              </a:lnSpc>
              <a:spcAft>
                <a:spcPts val="1000"/>
              </a:spcAft>
              <a:tabLst>
                <a:tab pos="5274310" algn="r"/>
              </a:tabLst>
            </a:pPr>
            <a:r>
              <a:rPr lang="en-US" sz="2700" dirty="0" smtClean="0">
                <a:effectLst/>
                <a:latin typeface="Arial"/>
                <a:ea typeface="Calibri"/>
                <a:cs typeface="Arial"/>
              </a:rPr>
              <a:t>Convention of Elimination All Forms of Discrimination</a:t>
            </a:r>
            <a:br>
              <a:rPr lang="en-US" sz="2700" dirty="0" smtClean="0">
                <a:effectLst/>
                <a:latin typeface="Arial"/>
                <a:ea typeface="Calibri"/>
                <a:cs typeface="Arial"/>
              </a:rPr>
            </a:br>
            <a:r>
              <a:rPr lang="en-US" sz="2700" dirty="0" smtClean="0">
                <a:effectLst/>
                <a:latin typeface="Arial"/>
                <a:ea typeface="Calibri"/>
                <a:cs typeface="Arial"/>
              </a:rPr>
              <a:t>Against Women</a:t>
            </a:r>
            <a:br>
              <a:rPr lang="en-US" sz="2700" dirty="0" smtClean="0">
                <a:effectLst/>
                <a:latin typeface="Arial"/>
                <a:ea typeface="Calibri"/>
                <a:cs typeface="Arial"/>
              </a:rPr>
            </a:br>
            <a:r>
              <a:rPr lang="ar-IQ" sz="3200" b="1" dirty="0" smtClean="0">
                <a:latin typeface="Arial"/>
                <a:ea typeface="Calibri"/>
                <a:cs typeface="Arial"/>
              </a:rPr>
              <a:t>اتفاقية </a:t>
            </a:r>
            <a:r>
              <a:rPr lang="ar-IQ" sz="3200" b="1" dirty="0" err="1" smtClean="0">
                <a:latin typeface="Arial"/>
                <a:ea typeface="Calibri"/>
                <a:cs typeface="Arial"/>
              </a:rPr>
              <a:t>سيداو</a:t>
            </a:r>
            <a:endParaRPr lang="en-US" sz="3200" b="1" dirty="0">
              <a:ea typeface="Calibri"/>
              <a:cs typeface="Arial"/>
            </a:endParaRPr>
          </a:p>
        </p:txBody>
      </p:sp>
      <p:sp>
        <p:nvSpPr>
          <p:cNvPr id="3" name="عنصر نائب للمحتوى 2"/>
          <p:cNvSpPr>
            <a:spLocks noGrp="1"/>
          </p:cNvSpPr>
          <p:nvPr>
            <p:ph idx="1"/>
          </p:nvPr>
        </p:nvSpPr>
        <p:spPr>
          <a:xfrm>
            <a:off x="457200" y="1844824"/>
            <a:ext cx="8229600" cy="4824536"/>
          </a:xfrm>
        </p:spPr>
        <p:txBody>
          <a:bodyPr>
            <a:normAutofit fontScale="70000" lnSpcReduction="20000"/>
          </a:bodyPr>
          <a:lstStyle/>
          <a:p>
            <a:pPr algn="just">
              <a:lnSpc>
                <a:spcPct val="160000"/>
              </a:lnSpc>
            </a:pPr>
            <a:r>
              <a:rPr lang="ar-SA" sz="2400" dirty="0">
                <a:ea typeface="Calibri"/>
              </a:rPr>
              <a:t>تعرف اتفاقية </a:t>
            </a:r>
            <a:r>
              <a:rPr lang="ar-SA" sz="2400" dirty="0" err="1">
                <a:ea typeface="Calibri"/>
              </a:rPr>
              <a:t>سيداو</a:t>
            </a:r>
            <a:r>
              <a:rPr lang="en-US" sz="2400" dirty="0">
                <a:ea typeface="Calibri"/>
              </a:rPr>
              <a:t> (CEDAW) </a:t>
            </a:r>
            <a:r>
              <a:rPr lang="ar-SA" sz="2400" dirty="0">
                <a:ea typeface="Calibri"/>
              </a:rPr>
              <a:t>اتفاقية </a:t>
            </a:r>
            <a:r>
              <a:rPr lang="ar-IQ" sz="2400" dirty="0">
                <a:ea typeface="Calibri"/>
              </a:rPr>
              <a:t>ا</a:t>
            </a:r>
            <a:r>
              <a:rPr lang="ar-SA" sz="2400" dirty="0">
                <a:ea typeface="Calibri"/>
              </a:rPr>
              <a:t>لقضاء على جميع أشكال التمييز ضدّ المرأة</a:t>
            </a:r>
            <a:r>
              <a:rPr lang="ar-IQ" sz="2400" dirty="0">
                <a:ea typeface="Calibri"/>
              </a:rPr>
              <a:t> التي</a:t>
            </a:r>
            <a:r>
              <a:rPr lang="en-US" sz="2400" dirty="0">
                <a:ea typeface="Calibri"/>
              </a:rPr>
              <a:t> </a:t>
            </a:r>
            <a:r>
              <a:rPr lang="ar-IQ" sz="2400" dirty="0">
                <a:ea typeface="Calibri"/>
              </a:rPr>
              <a:t>اعتمدتها</a:t>
            </a:r>
            <a:r>
              <a:rPr lang="en-US" sz="2400" dirty="0">
                <a:ea typeface="Calibri"/>
              </a:rPr>
              <a:t> </a:t>
            </a:r>
            <a:r>
              <a:rPr lang="ar-SA" sz="2400" dirty="0">
                <a:ea typeface="Calibri"/>
              </a:rPr>
              <a:t>الجمعية العامة للأمم المتحدة في عام 979، بأنّها مشروع قانون دوليّ لحقوق المرأة. </a:t>
            </a:r>
            <a:endParaRPr lang="ar-IQ" sz="2400" dirty="0">
              <a:ea typeface="Calibri"/>
            </a:endParaRPr>
          </a:p>
          <a:p>
            <a:pPr algn="just">
              <a:lnSpc>
                <a:spcPct val="160000"/>
              </a:lnSpc>
            </a:pPr>
            <a:r>
              <a:rPr lang="ar-SA" sz="2400" dirty="0">
                <a:ea typeface="Calibri"/>
              </a:rPr>
              <a:t>بعد اعتماد الجمعية العامة للاتفاقية، تمّ التوقيع على الاتفاقية في احتفال عقد في تموز</a:t>
            </a:r>
            <a:r>
              <a:rPr lang="ar-IQ" sz="2400" dirty="0">
                <a:ea typeface="Calibri"/>
              </a:rPr>
              <a:t> </a:t>
            </a:r>
            <a:r>
              <a:rPr lang="ar-SA" sz="2400" dirty="0">
                <a:ea typeface="Calibri"/>
              </a:rPr>
              <a:t>1980 في كوبنهاغن من جانب 64 بلداً</a:t>
            </a:r>
            <a:r>
              <a:rPr lang="ar-IQ" sz="2400" dirty="0">
                <a:ea typeface="Calibri"/>
              </a:rPr>
              <a:t>.</a:t>
            </a:r>
          </a:p>
          <a:p>
            <a:pPr>
              <a:lnSpc>
                <a:spcPct val="160000"/>
              </a:lnSpc>
            </a:pPr>
            <a:r>
              <a:rPr lang="ar-SA" sz="2400" dirty="0">
                <a:ea typeface="Calibri"/>
              </a:rPr>
              <a:t>دخلت الاتفاقية حيز التنفيذ بعد مرور عام واحد فقط في 3 سبتمبر 981، بعد أن صدّقت عليها 20 دولة عضواً.</a:t>
            </a:r>
            <a:endParaRPr lang="ar-IQ" sz="2400" dirty="0">
              <a:ea typeface="Calibri"/>
            </a:endParaRPr>
          </a:p>
          <a:p>
            <a:pPr algn="just">
              <a:lnSpc>
                <a:spcPct val="160000"/>
              </a:lnSpc>
              <a:spcAft>
                <a:spcPts val="1000"/>
              </a:spcAft>
              <a:tabLst>
                <a:tab pos="5274310" algn="r"/>
              </a:tabLst>
            </a:pPr>
            <a:r>
              <a:rPr lang="ar-IQ" sz="2400" dirty="0">
                <a:ea typeface="Calibri"/>
              </a:rPr>
              <a:t>وقعت جميع الدول العربية على اتفاقية القضاء على جميع أشكال التمييز ضد المرأة (</a:t>
            </a:r>
            <a:r>
              <a:rPr lang="en-US" sz="2400" dirty="0">
                <a:latin typeface="Arial"/>
                <a:ea typeface="Calibri"/>
                <a:cs typeface="Arial"/>
              </a:rPr>
              <a:t>CEDAW</a:t>
            </a:r>
            <a:r>
              <a:rPr lang="ar-IQ" sz="2400" dirty="0">
                <a:ea typeface="Calibri"/>
              </a:rPr>
              <a:t>)، عدا السودان</a:t>
            </a:r>
            <a:r>
              <a:rPr lang="en-US" sz="2400" dirty="0">
                <a:latin typeface="Arial"/>
                <a:ea typeface="Calibri"/>
                <a:cs typeface="Arial"/>
              </a:rPr>
              <a:t>. </a:t>
            </a:r>
            <a:r>
              <a:rPr lang="ar-IQ" sz="2400" dirty="0">
                <a:latin typeface="Arial"/>
                <a:ea typeface="Calibri"/>
              </a:rPr>
              <a:t>وكانت مصر من أول الدول الموقعة على </a:t>
            </a:r>
            <a:r>
              <a:rPr lang="ar-IQ" sz="2400" dirty="0" err="1">
                <a:latin typeface="Arial"/>
                <a:ea typeface="Calibri"/>
              </a:rPr>
              <a:t>سيداو</a:t>
            </a:r>
            <a:r>
              <a:rPr lang="ar-IQ" sz="2400" dirty="0">
                <a:latin typeface="Arial"/>
                <a:ea typeface="Calibri"/>
              </a:rPr>
              <a:t>(1981) وفلسطين كان آخرها في العام 2009</a:t>
            </a:r>
            <a:r>
              <a:rPr lang="en-US" sz="2400" dirty="0">
                <a:latin typeface="Arial"/>
                <a:ea typeface="Calibri"/>
                <a:cs typeface="Arial"/>
              </a:rPr>
              <a:t>.</a:t>
            </a:r>
            <a:endParaRPr lang="en-US" sz="1800" dirty="0">
              <a:ea typeface="Calibri"/>
              <a:cs typeface="Arial"/>
            </a:endParaRPr>
          </a:p>
          <a:p>
            <a:pPr marL="0" indent="0">
              <a:buNone/>
            </a:pPr>
            <a:r>
              <a:rPr lang="en-US" sz="2400" dirty="0">
                <a:solidFill>
                  <a:srgbClr val="333333"/>
                </a:solidFill>
                <a:latin typeface="Arial"/>
                <a:ea typeface="Calibri"/>
              </a:rPr>
              <a:t/>
            </a:r>
            <a:br>
              <a:rPr lang="en-US" sz="2400" dirty="0">
                <a:solidFill>
                  <a:srgbClr val="333333"/>
                </a:solidFill>
                <a:latin typeface="Arial"/>
                <a:ea typeface="Calibri"/>
              </a:rPr>
            </a:br>
            <a:endParaRPr lang="ar-IQ" sz="2400" dirty="0"/>
          </a:p>
        </p:txBody>
      </p:sp>
    </p:spTree>
    <p:extLst>
      <p:ext uri="{BB962C8B-B14F-4D97-AF65-F5344CB8AC3E}">
        <p14:creationId xmlns:p14="http://schemas.microsoft.com/office/powerpoint/2010/main" val="12351029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620688"/>
            <a:ext cx="8229600" cy="792088"/>
          </a:xfrm>
        </p:spPr>
        <p:txBody>
          <a:bodyPr/>
          <a:lstStyle/>
          <a:p>
            <a:pPr algn="ctr"/>
            <a:r>
              <a:rPr lang="ar-IQ" dirty="0" smtClean="0"/>
              <a:t>بنود الاتفاقية</a:t>
            </a:r>
            <a:endParaRPr lang="ar-IQ" dirty="0"/>
          </a:p>
        </p:txBody>
      </p:sp>
      <p:sp>
        <p:nvSpPr>
          <p:cNvPr id="3" name="عنصر نائب للمحتوى 2"/>
          <p:cNvSpPr>
            <a:spLocks noGrp="1"/>
          </p:cNvSpPr>
          <p:nvPr>
            <p:ph idx="1"/>
          </p:nvPr>
        </p:nvSpPr>
        <p:spPr>
          <a:xfrm>
            <a:off x="457200" y="1340768"/>
            <a:ext cx="8229600" cy="5040560"/>
          </a:xfrm>
        </p:spPr>
        <p:txBody>
          <a:bodyPr>
            <a:normAutofit fontScale="92500"/>
          </a:bodyPr>
          <a:lstStyle/>
          <a:p>
            <a:pPr lvl="0" algn="just">
              <a:lnSpc>
                <a:spcPct val="115000"/>
              </a:lnSpc>
              <a:buFont typeface="Symbol"/>
              <a:buChar char=""/>
              <a:tabLst>
                <a:tab pos="5274310" algn="r"/>
              </a:tabLst>
            </a:pPr>
            <a:r>
              <a:rPr lang="ar-SA" dirty="0">
                <a:ea typeface="Calibri"/>
              </a:rPr>
              <a:t>تنصّ الاتفاقية على المساواة بين الرجل والمرأة في الميادين السياسية، والاقتصادية، والاجتماعية، والثقافية، والمدنية، أو أي ميدان آخر، وتشمل </a:t>
            </a:r>
            <a:r>
              <a:rPr lang="ar-IQ" dirty="0">
                <a:ea typeface="Calibri"/>
              </a:rPr>
              <a:t>أحكامها </a:t>
            </a:r>
            <a:r>
              <a:rPr lang="ar-SA" dirty="0">
                <a:ea typeface="Calibri"/>
              </a:rPr>
              <a:t>ما يأتي</a:t>
            </a:r>
            <a:r>
              <a:rPr lang="ar-SA" dirty="0">
                <a:solidFill>
                  <a:srgbClr val="333333"/>
                </a:solidFill>
                <a:ea typeface="Calibri"/>
              </a:rPr>
              <a:t>:</a:t>
            </a:r>
            <a:endParaRPr lang="en-US" sz="2400" dirty="0">
              <a:ea typeface="Calibri"/>
              <a:cs typeface="Arial"/>
            </a:endParaRPr>
          </a:p>
          <a:p>
            <a:pPr lvl="0" algn="just">
              <a:lnSpc>
                <a:spcPct val="115000"/>
              </a:lnSpc>
              <a:buFont typeface="Symbol"/>
              <a:buChar char=""/>
              <a:tabLst>
                <a:tab pos="5274310" algn="r"/>
              </a:tabLst>
            </a:pPr>
            <a:r>
              <a:rPr lang="ar-IQ" dirty="0">
                <a:ea typeface="Calibri"/>
              </a:rPr>
              <a:t>تتخذ جميع الدول الأطراف جميع التدابير المناسبة لتعديل أو إلغاء القوانين والممارسات القائمة على التمييز ضد المرأة. </a:t>
            </a:r>
            <a:endParaRPr lang="en-US" sz="2400" dirty="0">
              <a:ea typeface="Calibri"/>
              <a:cs typeface="Arial"/>
            </a:endParaRPr>
          </a:p>
          <a:p>
            <a:pPr lvl="0" algn="just">
              <a:lnSpc>
                <a:spcPct val="115000"/>
              </a:lnSpc>
              <a:buFont typeface="Symbol"/>
              <a:buChar char=""/>
              <a:tabLst>
                <a:tab pos="5274310" algn="r"/>
              </a:tabLst>
            </a:pPr>
            <a:r>
              <a:rPr lang="ar-IQ" dirty="0">
                <a:ea typeface="Calibri"/>
              </a:rPr>
              <a:t>تقوم الدول الأطراف بمنع التجارة بالمرأة واستغلالها.</a:t>
            </a:r>
            <a:endParaRPr lang="en-US" sz="2400" dirty="0">
              <a:ea typeface="Calibri"/>
              <a:cs typeface="Arial"/>
            </a:endParaRPr>
          </a:p>
          <a:p>
            <a:pPr lvl="0" algn="just">
              <a:lnSpc>
                <a:spcPct val="115000"/>
              </a:lnSpc>
              <a:buFont typeface="Symbol"/>
              <a:buChar char=""/>
              <a:tabLst>
                <a:tab pos="5274310" algn="r"/>
              </a:tabLst>
            </a:pPr>
            <a:r>
              <a:rPr lang="ar-IQ" dirty="0">
                <a:ea typeface="Calibri"/>
              </a:rPr>
              <a:t>تكون المرأة قادرة على التصويت في الانتخابات على قدر المساواة مع الرجل. </a:t>
            </a:r>
            <a:endParaRPr lang="en-US" sz="2400" dirty="0">
              <a:ea typeface="Calibri"/>
              <a:cs typeface="Arial"/>
            </a:endParaRPr>
          </a:p>
          <a:p>
            <a:pPr lvl="0" algn="just">
              <a:lnSpc>
                <a:spcPct val="115000"/>
              </a:lnSpc>
              <a:spcAft>
                <a:spcPts val="1000"/>
              </a:spcAft>
              <a:buFont typeface="Symbol"/>
              <a:buChar char=""/>
              <a:tabLst>
                <a:tab pos="5274310" algn="r"/>
              </a:tabLst>
            </a:pPr>
            <a:r>
              <a:rPr lang="ar-IQ" dirty="0">
                <a:ea typeface="Calibri"/>
              </a:rPr>
              <a:t>المساواة في الحصول على التعليم، بما في ذلك المناطق الريفية. </a:t>
            </a:r>
            <a:endParaRPr lang="en-US" sz="2400" dirty="0">
              <a:ea typeface="Calibri"/>
              <a:cs typeface="Arial"/>
            </a:endParaRPr>
          </a:p>
          <a:p>
            <a:r>
              <a:rPr lang="ar-IQ" dirty="0">
                <a:ea typeface="Calibri"/>
              </a:rPr>
              <a:t>المساواة في الحصول على الرعاية الصحية، والمعاملات المالية، والحقوق الملكية</a:t>
            </a:r>
            <a:r>
              <a:rPr lang="en-US" dirty="0">
                <a:ea typeface="Calibri"/>
                <a:cs typeface="Arial"/>
              </a:rPr>
              <a:t>.</a:t>
            </a:r>
            <a:br>
              <a:rPr lang="en-US" dirty="0">
                <a:ea typeface="Calibri"/>
                <a:cs typeface="Arial"/>
              </a:rPr>
            </a:br>
            <a:endParaRPr lang="ar-IQ" dirty="0"/>
          </a:p>
        </p:txBody>
      </p:sp>
    </p:spTree>
    <p:extLst>
      <p:ext uri="{BB962C8B-B14F-4D97-AF65-F5344CB8AC3E}">
        <p14:creationId xmlns:p14="http://schemas.microsoft.com/office/powerpoint/2010/main" val="7949982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043490" y="764704"/>
            <a:ext cx="7024744" cy="1080120"/>
          </a:xfrm>
        </p:spPr>
        <p:txBody>
          <a:bodyPr>
            <a:normAutofit fontScale="90000"/>
          </a:bodyPr>
          <a:lstStyle/>
          <a:p>
            <a:pPr algn="ctr"/>
            <a:r>
              <a:rPr lang="ar-IQ" dirty="0" smtClean="0"/>
              <a:t>احصائيات الامم المتحدة حول العنف ضد المرأة</a:t>
            </a:r>
            <a:endParaRPr lang="ar-IQ" dirty="0"/>
          </a:p>
        </p:txBody>
      </p:sp>
      <p:sp>
        <p:nvSpPr>
          <p:cNvPr id="3" name="عنصر نائب للمحتوى 2"/>
          <p:cNvSpPr>
            <a:spLocks noGrp="1"/>
          </p:cNvSpPr>
          <p:nvPr>
            <p:ph idx="1"/>
          </p:nvPr>
        </p:nvSpPr>
        <p:spPr>
          <a:xfrm>
            <a:off x="457200" y="1916832"/>
            <a:ext cx="8507288" cy="4680520"/>
          </a:xfrm>
        </p:spPr>
        <p:txBody>
          <a:bodyPr>
            <a:normAutofit fontScale="85000" lnSpcReduction="20000"/>
          </a:bodyPr>
          <a:lstStyle/>
          <a:p>
            <a:pPr lvl="0" algn="just">
              <a:lnSpc>
                <a:spcPct val="115000"/>
              </a:lnSpc>
              <a:spcAft>
                <a:spcPts val="1000"/>
              </a:spcAft>
            </a:pPr>
            <a:r>
              <a:rPr lang="ar-IQ" dirty="0"/>
              <a:t>ان واحدة من كل ثلاث نساء في العالم تتعرض للعنف من قبل أفراد عائلتها</a:t>
            </a:r>
            <a:r>
              <a:rPr lang="en-US" dirty="0"/>
              <a:t>. </a:t>
            </a:r>
            <a:endParaRPr lang="ar-IQ" dirty="0"/>
          </a:p>
          <a:p>
            <a:pPr lvl="0" algn="just">
              <a:lnSpc>
                <a:spcPct val="110000"/>
              </a:lnSpc>
            </a:pPr>
            <a:r>
              <a:rPr lang="ar-IQ" dirty="0"/>
              <a:t>35% من النساء في جميع أنحاء العالم قد تعرضن لعنف شريك حميم جسدي و/ أو جنسي أو عنف جنسي على يد غير شريك (لا يشمل التحرش الجنسي) في مرحلة ما من حياتهم. </a:t>
            </a:r>
          </a:p>
          <a:p>
            <a:pPr lvl="0" algn="just">
              <a:lnSpc>
                <a:spcPct val="115000"/>
              </a:lnSpc>
              <a:spcAft>
                <a:spcPts val="1000"/>
              </a:spcAft>
            </a:pPr>
            <a:endParaRPr lang="en-US" sz="2800" dirty="0">
              <a:solidFill>
                <a:prstClr val="black"/>
              </a:solidFill>
              <a:ea typeface="Calibri"/>
              <a:cs typeface="Arial"/>
            </a:endParaRPr>
          </a:p>
          <a:p>
            <a:pPr algn="just"/>
            <a:r>
              <a:rPr lang="ar-IQ" dirty="0" smtClean="0"/>
              <a:t>70 % من </a:t>
            </a:r>
            <a:r>
              <a:rPr lang="ar-IQ" dirty="0"/>
              <a:t>النساء تعرضن للعنف البدني و / أو الجنسي من شريك حميم في حياتهم. </a:t>
            </a:r>
            <a:endParaRPr lang="ar-IQ" dirty="0" smtClean="0"/>
          </a:p>
          <a:p>
            <a:pPr algn="just"/>
            <a:r>
              <a:rPr lang="ar-IQ" dirty="0" smtClean="0"/>
              <a:t>من </a:t>
            </a:r>
            <a:r>
              <a:rPr lang="ar-IQ" dirty="0"/>
              <a:t>بين 87000 امرأة قُتِلن عن قصد في عام 2017 على مستوى </a:t>
            </a:r>
            <a:r>
              <a:rPr lang="ar-IQ" dirty="0" smtClean="0"/>
              <a:t>العالم، </a:t>
            </a:r>
            <a:r>
              <a:rPr lang="ar-IQ" dirty="0"/>
              <a:t>قُتل أكثر من نصفهن (من 50000 إلى 58 في المائة) على أيدي شركاء حميمين أو أفراد </a:t>
            </a:r>
            <a:r>
              <a:rPr lang="ar-IQ" dirty="0" smtClean="0"/>
              <a:t>عائلاتهم.</a:t>
            </a:r>
          </a:p>
          <a:p>
            <a:pPr algn="just"/>
            <a:r>
              <a:rPr lang="ar-IQ" dirty="0" smtClean="0"/>
              <a:t>أي أن </a:t>
            </a:r>
            <a:r>
              <a:rPr lang="ar-IQ" dirty="0"/>
              <a:t>137 امرأة في جميع أنحاء العالم يُقتلن على يد أحد أفراد </a:t>
            </a:r>
            <a:r>
              <a:rPr lang="ar-IQ" dirty="0" smtClean="0"/>
              <a:t>أسرتهن كل يوم.</a:t>
            </a:r>
          </a:p>
          <a:p>
            <a:pPr algn="just"/>
            <a:r>
              <a:rPr lang="ar-IQ" dirty="0" smtClean="0"/>
              <a:t>  أكثر </a:t>
            </a:r>
            <a:r>
              <a:rPr lang="ar-IQ" dirty="0"/>
              <a:t>من ثلث (30،000) من النساء اللائي قُتلن عمداً في عام 2017 قُتلن على يد شريكهم الحالي أو </a:t>
            </a:r>
            <a:r>
              <a:rPr lang="ar-IQ" dirty="0" smtClean="0"/>
              <a:t>السابق.</a:t>
            </a:r>
          </a:p>
          <a:p>
            <a:pPr algn="just"/>
            <a:endParaRPr lang="ar-IQ" dirty="0"/>
          </a:p>
        </p:txBody>
      </p:sp>
    </p:spTree>
    <p:extLst>
      <p:ext uri="{BB962C8B-B14F-4D97-AF65-F5344CB8AC3E}">
        <p14:creationId xmlns:p14="http://schemas.microsoft.com/office/powerpoint/2010/main" val="15684516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pPr algn="ctr"/>
            <a:r>
              <a:rPr lang="ar-IQ" sz="3200" dirty="0">
                <a:latin typeface="+mn-lt"/>
                <a:ea typeface="+mn-ea"/>
                <a:cs typeface="+mn-cs"/>
              </a:rPr>
              <a:t>احصائيات الامم المتحدة حول العنف ضد المرأة</a:t>
            </a:r>
          </a:p>
        </p:txBody>
      </p:sp>
      <p:sp>
        <p:nvSpPr>
          <p:cNvPr id="3" name="عنصر نائب للمحتوى 2"/>
          <p:cNvSpPr>
            <a:spLocks noGrp="1"/>
          </p:cNvSpPr>
          <p:nvPr>
            <p:ph idx="1"/>
          </p:nvPr>
        </p:nvSpPr>
        <p:spPr/>
        <p:txBody>
          <a:bodyPr>
            <a:normAutofit fontScale="92500"/>
          </a:bodyPr>
          <a:lstStyle/>
          <a:p>
            <a:r>
              <a:rPr lang="ar-IQ" dirty="0"/>
              <a:t>تمثل النساء البالغات 51 في المائة من جميع ضحايا الاتجار بالبشر الذين تم اكتشافهم على مستوى العالم. </a:t>
            </a:r>
            <a:endParaRPr lang="ar-IQ" dirty="0" smtClean="0"/>
          </a:p>
          <a:p>
            <a:r>
              <a:rPr lang="ar-IQ" dirty="0" smtClean="0"/>
              <a:t>تمثل </a:t>
            </a:r>
            <a:r>
              <a:rPr lang="ar-IQ" dirty="0"/>
              <a:t>النساء والفتيات </a:t>
            </a:r>
            <a:r>
              <a:rPr lang="ar-IQ" dirty="0" smtClean="0"/>
              <a:t>سويا </a:t>
            </a:r>
            <a:r>
              <a:rPr lang="ar-IQ" dirty="0"/>
              <a:t>71 في </a:t>
            </a:r>
            <a:r>
              <a:rPr lang="ar-IQ" dirty="0" smtClean="0"/>
              <a:t>المائة.</a:t>
            </a:r>
          </a:p>
          <a:p>
            <a:r>
              <a:rPr lang="ar-IQ" dirty="0" smtClean="0"/>
              <a:t>تمثل </a:t>
            </a:r>
            <a:r>
              <a:rPr lang="ar-IQ" dirty="0"/>
              <a:t>الفتيات حوالي ثلاثة من كل أربعة أطفال من ضحايا الاتجار </a:t>
            </a:r>
            <a:r>
              <a:rPr lang="ar-IQ" dirty="0" smtClean="0"/>
              <a:t>بالأطفال. </a:t>
            </a:r>
          </a:p>
          <a:p>
            <a:r>
              <a:rPr lang="ar-IQ" dirty="0" smtClean="0"/>
              <a:t>ثلاث </a:t>
            </a:r>
            <a:r>
              <a:rPr lang="ar-IQ" dirty="0"/>
              <a:t>من كل أربع نساء وفتيات يتم الاتجار بهن يتم الاتجار بهن لغرض الاستغلال </a:t>
            </a:r>
            <a:r>
              <a:rPr lang="ar-IQ" dirty="0" smtClean="0"/>
              <a:t>الجنسي.</a:t>
            </a:r>
          </a:p>
          <a:p>
            <a:r>
              <a:rPr lang="ar-IQ" dirty="0" smtClean="0"/>
              <a:t>تشير التقديرات إلى أن هناك 650 </a:t>
            </a:r>
            <a:r>
              <a:rPr lang="ar-IQ" dirty="0"/>
              <a:t>مليون امرأة وفتاة في العالم اليوم تزوجن قبل سن 18 عامًا. </a:t>
            </a:r>
          </a:p>
        </p:txBody>
      </p:sp>
    </p:spTree>
    <p:extLst>
      <p:ext uri="{BB962C8B-B14F-4D97-AF65-F5344CB8AC3E}">
        <p14:creationId xmlns:p14="http://schemas.microsoft.com/office/powerpoint/2010/main" val="6827779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pPr algn="ctr"/>
            <a:r>
              <a:rPr lang="ar-IQ" sz="3000" dirty="0">
                <a:latin typeface="+mn-lt"/>
                <a:ea typeface="+mn-ea"/>
                <a:cs typeface="+mn-cs"/>
              </a:rPr>
              <a:t>احصائيات الامم المتحدة حول العنف ضد المرأة</a:t>
            </a:r>
          </a:p>
        </p:txBody>
      </p:sp>
      <p:sp>
        <p:nvSpPr>
          <p:cNvPr id="3" name="عنصر نائب للمحتوى 2"/>
          <p:cNvSpPr>
            <a:spLocks noGrp="1"/>
          </p:cNvSpPr>
          <p:nvPr>
            <p:ph idx="1"/>
          </p:nvPr>
        </p:nvSpPr>
        <p:spPr/>
        <p:txBody>
          <a:bodyPr>
            <a:normAutofit fontScale="92500" lnSpcReduction="10000"/>
          </a:bodyPr>
          <a:lstStyle/>
          <a:p>
            <a:pPr marL="0" indent="0" algn="just">
              <a:buNone/>
            </a:pPr>
            <a:r>
              <a:rPr lang="ar-IQ" dirty="0"/>
              <a:t>في دراسة </a:t>
            </a:r>
            <a:r>
              <a:rPr lang="ar-IQ" dirty="0" smtClean="0"/>
              <a:t>لعدة بلدان في </a:t>
            </a:r>
            <a:r>
              <a:rPr lang="ar-IQ" dirty="0"/>
              <a:t>الشرق الأوسط وشمال </a:t>
            </a:r>
            <a:r>
              <a:rPr lang="ar-IQ" dirty="0" smtClean="0"/>
              <a:t>إفريقيا:</a:t>
            </a:r>
          </a:p>
          <a:p>
            <a:pPr algn="just"/>
            <a:r>
              <a:rPr lang="ar-IQ" dirty="0" smtClean="0"/>
              <a:t> </a:t>
            </a:r>
            <a:r>
              <a:rPr lang="ar-IQ" dirty="0"/>
              <a:t>قالت ما </a:t>
            </a:r>
            <a:r>
              <a:rPr lang="ar-IQ" dirty="0" smtClean="0"/>
              <a:t>بين40% - 60 % من </a:t>
            </a:r>
            <a:r>
              <a:rPr lang="ar-IQ" dirty="0"/>
              <a:t>النساء أنهن عانين من أي وقت مضى من التعرض للتحرش الجنسي في الشوارع (بشكل رئيسي التعليقات الجنسية ، أو الملاحقة / المتابعة ، أو </a:t>
            </a:r>
            <a:r>
              <a:rPr lang="ar-IQ" dirty="0" smtClean="0"/>
              <a:t>التحديق).  </a:t>
            </a:r>
          </a:p>
          <a:p>
            <a:pPr algn="just"/>
            <a:r>
              <a:rPr lang="ar-IQ" dirty="0" smtClean="0"/>
              <a:t>قال  31 % - 64 % </a:t>
            </a:r>
            <a:r>
              <a:rPr lang="ar-IQ" dirty="0"/>
              <a:t>من الرجال إنهم ارتكبوا مثل هذه الأعمال. </a:t>
            </a:r>
            <a:endParaRPr lang="ar-IQ" dirty="0" smtClean="0"/>
          </a:p>
          <a:p>
            <a:pPr algn="just"/>
            <a:r>
              <a:rPr lang="ar-IQ" dirty="0" smtClean="0"/>
              <a:t>كان الرجال </a:t>
            </a:r>
            <a:r>
              <a:rPr lang="ar-IQ" dirty="0"/>
              <a:t>الأصغر سناً ، الرجال ذوو التعليم العالي ، والرجال الذين تعرضوا للعنف كأطفال </a:t>
            </a:r>
            <a:r>
              <a:rPr lang="ar-IQ" dirty="0" smtClean="0"/>
              <a:t>أكثر </a:t>
            </a:r>
            <a:r>
              <a:rPr lang="ar-IQ" dirty="0"/>
              <a:t>عرضة للانخراط في التحرش الجنسي في </a:t>
            </a:r>
            <a:r>
              <a:rPr lang="ar-IQ" dirty="0" smtClean="0"/>
              <a:t>الشوارع.</a:t>
            </a:r>
            <a:endParaRPr lang="ar-IQ" dirty="0"/>
          </a:p>
        </p:txBody>
      </p:sp>
    </p:spTree>
    <p:extLst>
      <p:ext uri="{BB962C8B-B14F-4D97-AF65-F5344CB8AC3E}">
        <p14:creationId xmlns:p14="http://schemas.microsoft.com/office/powerpoint/2010/main" val="31147020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smtClean="0"/>
              <a:t> </a:t>
            </a:r>
            <a:endParaRPr lang="ar-IQ" dirty="0"/>
          </a:p>
        </p:txBody>
      </p:sp>
      <p:sp>
        <p:nvSpPr>
          <p:cNvPr id="3" name="عنصر نائب للمحتوى 2"/>
          <p:cNvSpPr>
            <a:spLocks noGrp="1"/>
          </p:cNvSpPr>
          <p:nvPr>
            <p:ph idx="1"/>
          </p:nvPr>
        </p:nvSpPr>
        <p:spPr/>
        <p:txBody>
          <a:bodyPr/>
          <a:lstStyle/>
          <a:p>
            <a:pPr marL="0" indent="0" algn="just">
              <a:lnSpc>
                <a:spcPct val="115000"/>
              </a:lnSpc>
              <a:spcAft>
                <a:spcPts val="1000"/>
              </a:spcAft>
              <a:buNone/>
            </a:pPr>
            <a:r>
              <a:rPr lang="ar-IQ" dirty="0">
                <a:ea typeface="Calibri"/>
              </a:rPr>
              <a:t>العنف ضد النساء والفتيات (</a:t>
            </a:r>
            <a:r>
              <a:rPr lang="en-US" dirty="0" smtClean="0">
                <a:effectLst/>
                <a:latin typeface="Arial"/>
                <a:ea typeface="Calibri"/>
                <a:cs typeface="Arial"/>
              </a:rPr>
              <a:t>VAWG</a:t>
            </a:r>
            <a:r>
              <a:rPr lang="ar-IQ" dirty="0">
                <a:ea typeface="Calibri"/>
              </a:rPr>
              <a:t>) هو واحد من أكثر انتهاكات حقوق الإنسان انتشاراً واستمراراً وتدميراً في عالمنا اليوم . لا يتم الافصاح عنه إلى حد كبير بسبب الحصانة والصمت الخزي ووصمة العار التي تحيط به</a:t>
            </a:r>
            <a:r>
              <a:rPr lang="ar-IQ" dirty="0" smtClean="0">
                <a:ea typeface="Calibri"/>
              </a:rPr>
              <a:t>.</a:t>
            </a:r>
          </a:p>
          <a:p>
            <a:pPr marL="0" indent="0" algn="just">
              <a:lnSpc>
                <a:spcPct val="115000"/>
              </a:lnSpc>
              <a:spcAft>
                <a:spcPts val="1000"/>
              </a:spcAft>
              <a:buNone/>
            </a:pPr>
            <a:endParaRPr lang="ar-IQ" sz="2400" dirty="0">
              <a:ea typeface="Calibri"/>
              <a:cs typeface="Arial"/>
            </a:endParaRPr>
          </a:p>
          <a:p>
            <a:pPr marL="0" indent="0" algn="just">
              <a:lnSpc>
                <a:spcPct val="115000"/>
              </a:lnSpc>
              <a:spcAft>
                <a:spcPts val="1000"/>
              </a:spcAft>
              <a:buNone/>
            </a:pPr>
            <a:endParaRPr lang="en-US" sz="2400" dirty="0">
              <a:ea typeface="Calibri"/>
              <a:cs typeface="Arial"/>
            </a:endParaRPr>
          </a:p>
          <a:p>
            <a:endParaRPr lang="ar-IQ" dirty="0"/>
          </a:p>
        </p:txBody>
      </p:sp>
    </p:spTree>
    <p:extLst>
      <p:ext uri="{BB962C8B-B14F-4D97-AF65-F5344CB8AC3E}">
        <p14:creationId xmlns:p14="http://schemas.microsoft.com/office/powerpoint/2010/main" val="20608120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043490" y="1027664"/>
            <a:ext cx="7024744" cy="601136"/>
          </a:xfrm>
        </p:spPr>
        <p:txBody>
          <a:bodyPr>
            <a:normAutofit fontScale="90000"/>
          </a:bodyPr>
          <a:lstStyle/>
          <a:p>
            <a:pPr algn="ctr"/>
            <a:r>
              <a:rPr lang="ar-IQ" dirty="0" smtClean="0"/>
              <a:t>اجراءات مناهضة العنف ضد المرأة</a:t>
            </a:r>
            <a:endParaRPr lang="ar-IQ" dirty="0"/>
          </a:p>
        </p:txBody>
      </p:sp>
      <p:sp>
        <p:nvSpPr>
          <p:cNvPr id="3" name="عنصر نائب للمحتوى 2"/>
          <p:cNvSpPr>
            <a:spLocks noGrp="1"/>
          </p:cNvSpPr>
          <p:nvPr>
            <p:ph idx="1"/>
          </p:nvPr>
        </p:nvSpPr>
        <p:spPr>
          <a:xfrm>
            <a:off x="323528" y="1844824"/>
            <a:ext cx="8496944" cy="4104456"/>
          </a:xfrm>
        </p:spPr>
        <p:txBody>
          <a:bodyPr>
            <a:normAutofit/>
          </a:bodyPr>
          <a:lstStyle/>
          <a:p>
            <a:r>
              <a:rPr lang="ar-IQ" dirty="0"/>
              <a:t>أصدر ما لا يقل عن 144 دولة قوانين بشأن العنف </a:t>
            </a:r>
            <a:r>
              <a:rPr lang="ar-IQ" dirty="0" smtClean="0"/>
              <a:t>المنزلي، </a:t>
            </a:r>
            <a:r>
              <a:rPr lang="ar-IQ" dirty="0"/>
              <a:t>و 154 دولة لديها قوانين بشأن التحرش الجنسي. </a:t>
            </a:r>
            <a:endParaRPr lang="ar-IQ" dirty="0" smtClean="0"/>
          </a:p>
          <a:p>
            <a:r>
              <a:rPr lang="ar-IQ" dirty="0" smtClean="0"/>
              <a:t>ازداد </a:t>
            </a:r>
            <a:r>
              <a:rPr lang="ar-IQ" dirty="0"/>
              <a:t>توافر البيانات المتعلقة بالعنف ضد المرأة زيادة كبيرة في السنوات الأخيرة. </a:t>
            </a:r>
            <a:endParaRPr lang="ar-IQ" dirty="0" smtClean="0"/>
          </a:p>
          <a:p>
            <a:r>
              <a:rPr lang="ar-IQ" dirty="0" smtClean="0"/>
              <a:t>منذ </a:t>
            </a:r>
            <a:r>
              <a:rPr lang="ar-IQ" dirty="0"/>
              <a:t>عام 1995 ، أجرى أكثر من 100 دولة دراسة استقصائية واحدة على الأقل لمعالجة هذه القضية. </a:t>
            </a:r>
            <a:endParaRPr lang="ar-IQ" dirty="0" smtClean="0"/>
          </a:p>
          <a:p>
            <a:r>
              <a:rPr lang="ar-IQ" dirty="0" smtClean="0"/>
              <a:t>أجرى </a:t>
            </a:r>
            <a:r>
              <a:rPr lang="ar-IQ" dirty="0"/>
              <a:t>أكثر من 40 دولة </a:t>
            </a:r>
            <a:r>
              <a:rPr lang="ar-IQ" dirty="0" smtClean="0"/>
              <a:t>دراستين استقصائيتين </a:t>
            </a:r>
            <a:r>
              <a:rPr lang="ar-IQ" dirty="0"/>
              <a:t>على الأقل في الفترة ما بين 1995 و </a:t>
            </a:r>
            <a:r>
              <a:rPr lang="ar-IQ" dirty="0" smtClean="0"/>
              <a:t>2014.</a:t>
            </a:r>
          </a:p>
          <a:p>
            <a:r>
              <a:rPr lang="ar-IQ" dirty="0" smtClean="0"/>
              <a:t>بناءً </a:t>
            </a:r>
            <a:r>
              <a:rPr lang="ar-IQ" dirty="0"/>
              <a:t>على </a:t>
            </a:r>
            <a:r>
              <a:rPr lang="ar-IQ" dirty="0" smtClean="0"/>
              <a:t>المقارنة بين الدراستين، </a:t>
            </a:r>
            <a:r>
              <a:rPr lang="ar-IQ" dirty="0"/>
              <a:t>يمكن تحليل التغييرات </a:t>
            </a:r>
            <a:r>
              <a:rPr lang="ar-IQ" dirty="0" smtClean="0"/>
              <a:t>الحاصلة بمرور الزمن.</a:t>
            </a:r>
            <a:endParaRPr lang="ar-IQ" dirty="0"/>
          </a:p>
        </p:txBody>
      </p:sp>
    </p:spTree>
    <p:extLst>
      <p:ext uri="{BB962C8B-B14F-4D97-AF65-F5344CB8AC3E}">
        <p14:creationId xmlns:p14="http://schemas.microsoft.com/office/powerpoint/2010/main" val="7071325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836712"/>
            <a:ext cx="8229600" cy="936104"/>
          </a:xfrm>
        </p:spPr>
        <p:txBody>
          <a:bodyPr>
            <a:normAutofit fontScale="90000"/>
          </a:bodyPr>
          <a:lstStyle/>
          <a:p>
            <a:pPr algn="ctr"/>
            <a:r>
              <a:rPr lang="ar-IQ" dirty="0" smtClean="0"/>
              <a:t/>
            </a:r>
            <a:br>
              <a:rPr lang="ar-IQ" dirty="0" smtClean="0"/>
            </a:br>
            <a:r>
              <a:rPr lang="ar-IQ" dirty="0" smtClean="0"/>
              <a:t>المعوقات والتحديات الرئيسية لمناهضة العنف ضد المرأة</a:t>
            </a:r>
            <a:endParaRPr lang="ar-IQ" dirty="0"/>
          </a:p>
        </p:txBody>
      </p:sp>
      <p:sp>
        <p:nvSpPr>
          <p:cNvPr id="3" name="عنصر نائب للمحتوى 2"/>
          <p:cNvSpPr>
            <a:spLocks noGrp="1"/>
          </p:cNvSpPr>
          <p:nvPr>
            <p:ph idx="1"/>
          </p:nvPr>
        </p:nvSpPr>
        <p:spPr>
          <a:xfrm>
            <a:off x="683568" y="1772816"/>
            <a:ext cx="7848872" cy="4536504"/>
          </a:xfrm>
        </p:spPr>
        <p:txBody>
          <a:bodyPr>
            <a:normAutofit fontScale="25000" lnSpcReduction="20000"/>
          </a:bodyPr>
          <a:lstStyle/>
          <a:p>
            <a:pPr marL="0" indent="0" algn="just">
              <a:lnSpc>
                <a:spcPct val="170000"/>
              </a:lnSpc>
              <a:buNone/>
            </a:pPr>
            <a:r>
              <a:rPr lang="ar-IQ" sz="8000" dirty="0" smtClean="0">
                <a:ea typeface="Calibri"/>
              </a:rPr>
              <a:t>• الثغرات القانونية التي تظهر في عدد من القوانين التي تميز ضد المرأة. وقد يبلغ الأمر بهذه الثغرات إلى حماية مرتكبي العنف ضد النساء. </a:t>
            </a:r>
            <a:endParaRPr lang="ar-IQ" sz="8000" dirty="0">
              <a:ea typeface="Calibri"/>
            </a:endParaRPr>
          </a:p>
          <a:p>
            <a:pPr marL="0" indent="0" algn="just">
              <a:lnSpc>
                <a:spcPct val="170000"/>
              </a:lnSpc>
              <a:buNone/>
            </a:pPr>
            <a:r>
              <a:rPr lang="ar-IQ" sz="8000" dirty="0">
                <a:ea typeface="Calibri"/>
              </a:rPr>
              <a:t>• العقلية الأبوية التي تضفي الشرعية على العنف ضد النساء، وتجعل بعض النساء مستسلمات لهذا العنف.</a:t>
            </a:r>
          </a:p>
          <a:p>
            <a:pPr marL="0" indent="0" algn="just">
              <a:lnSpc>
                <a:spcPct val="170000"/>
              </a:lnSpc>
              <a:buNone/>
            </a:pPr>
            <a:r>
              <a:rPr lang="ar-IQ" sz="8000" dirty="0">
                <a:ea typeface="Calibri"/>
              </a:rPr>
              <a:t>• هناك نقص في البيانات عن العنف ضد النساء وأشكاله المختلفة ومظاهره. </a:t>
            </a:r>
          </a:p>
          <a:p>
            <a:pPr marL="0" indent="0" algn="just">
              <a:lnSpc>
                <a:spcPct val="170000"/>
              </a:lnSpc>
              <a:buNone/>
            </a:pPr>
            <a:r>
              <a:rPr lang="ar-IQ" sz="8000" dirty="0">
                <a:ea typeface="Calibri"/>
              </a:rPr>
              <a:t>• ضعف التنسيق بين الحكومات والمنظمات المدنية النسائية وبخاصة في البلدان العربية، الأمر الذي يعيق جهودها لمحاربة العنف وتوفير التدريب والخدمات الخاصة به. </a:t>
            </a:r>
            <a:endParaRPr lang="ar-IQ" sz="8000" dirty="0" smtClean="0">
              <a:ea typeface="Calibri"/>
            </a:endParaRPr>
          </a:p>
          <a:p>
            <a:pPr marL="0" indent="0" algn="just">
              <a:lnSpc>
                <a:spcPct val="170000"/>
              </a:lnSpc>
              <a:buNone/>
            </a:pPr>
            <a:endParaRPr lang="ar-IQ" sz="8000" dirty="0">
              <a:ea typeface="Calibri"/>
            </a:endParaRPr>
          </a:p>
          <a:p>
            <a:pPr marL="0" indent="0">
              <a:buNone/>
            </a:pPr>
            <a:r>
              <a:rPr lang="ar-IQ" dirty="0" smtClean="0"/>
              <a:t>•</a:t>
            </a:r>
            <a:endParaRPr lang="ar-IQ" dirty="0"/>
          </a:p>
        </p:txBody>
      </p:sp>
    </p:spTree>
    <p:extLst>
      <p:ext uri="{BB962C8B-B14F-4D97-AF65-F5344CB8AC3E}">
        <p14:creationId xmlns:p14="http://schemas.microsoft.com/office/powerpoint/2010/main" val="22531677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ctr"/>
            <a:r>
              <a:rPr lang="ar-IQ" dirty="0"/>
              <a:t>المعوقات والتحديات الرئيسية لمناهضة العنف ضد المرأة</a:t>
            </a:r>
          </a:p>
        </p:txBody>
      </p:sp>
      <p:sp>
        <p:nvSpPr>
          <p:cNvPr id="3" name="عنصر نائب للمحتوى 2"/>
          <p:cNvSpPr>
            <a:spLocks noGrp="1"/>
          </p:cNvSpPr>
          <p:nvPr>
            <p:ph idx="1"/>
          </p:nvPr>
        </p:nvSpPr>
        <p:spPr/>
        <p:txBody>
          <a:bodyPr>
            <a:normAutofit fontScale="85000" lnSpcReduction="20000"/>
          </a:bodyPr>
          <a:lstStyle/>
          <a:p>
            <a:pPr marL="0" indent="0" algn="just">
              <a:lnSpc>
                <a:spcPct val="170000"/>
              </a:lnSpc>
              <a:buNone/>
            </a:pPr>
            <a:r>
              <a:rPr lang="ar-IQ" dirty="0">
                <a:ea typeface="Calibri"/>
              </a:rPr>
              <a:t>• هناك نقص في عدد الملاجئ والخدمات المقدمة للنساء </a:t>
            </a:r>
            <a:r>
              <a:rPr lang="ar-IQ" dirty="0" err="1">
                <a:ea typeface="Calibri"/>
              </a:rPr>
              <a:t>المعنفات</a:t>
            </a:r>
            <a:r>
              <a:rPr lang="ar-IQ" dirty="0">
                <a:ea typeface="Calibri"/>
              </a:rPr>
              <a:t>. إضافة إلى إن النساء </a:t>
            </a:r>
            <a:r>
              <a:rPr lang="ar-IQ" dirty="0" err="1">
                <a:ea typeface="Calibri"/>
              </a:rPr>
              <a:t>المعنفات</a:t>
            </a:r>
            <a:r>
              <a:rPr lang="ar-IQ" dirty="0">
                <a:ea typeface="Calibri"/>
              </a:rPr>
              <a:t> لا يشعرن بالثقة في الملاجئ خاصة وأن مفهوم الملاجئ لا يزال غير شائع كثيرا في ذهنية النساء في العديد من الدول.</a:t>
            </a:r>
          </a:p>
          <a:p>
            <a:pPr marL="0" indent="0" algn="just">
              <a:lnSpc>
                <a:spcPct val="170000"/>
              </a:lnSpc>
              <a:buNone/>
            </a:pPr>
            <a:r>
              <a:rPr lang="ar-IQ" dirty="0">
                <a:ea typeface="Calibri"/>
              </a:rPr>
              <a:t>• افتقار للإرادة السياسية للحزم في مواجهة حيثيات مشكلة العنف ضد النساء بزعم أنها ليست ظاهرة واسعة الانتشار، أو بزعم علاقتها بالموروث الديني والثقافي. </a:t>
            </a:r>
          </a:p>
          <a:p>
            <a:endParaRPr lang="ar-IQ" dirty="0"/>
          </a:p>
        </p:txBody>
      </p:sp>
    </p:spTree>
    <p:extLst>
      <p:ext uri="{BB962C8B-B14F-4D97-AF65-F5344CB8AC3E}">
        <p14:creationId xmlns:p14="http://schemas.microsoft.com/office/powerpoint/2010/main" val="14510847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899592" y="836712"/>
            <a:ext cx="7272808" cy="576064"/>
          </a:xfrm>
        </p:spPr>
        <p:txBody>
          <a:bodyPr>
            <a:normAutofit fontScale="90000"/>
          </a:bodyPr>
          <a:lstStyle/>
          <a:p>
            <a:r>
              <a:rPr lang="ar-IQ" dirty="0" smtClean="0"/>
              <a:t>العنف ضد المرأة والمنظمات الدولية</a:t>
            </a:r>
            <a:endParaRPr lang="ar-IQ" dirty="0"/>
          </a:p>
        </p:txBody>
      </p:sp>
      <p:sp>
        <p:nvSpPr>
          <p:cNvPr id="3" name="عنصر نائب للمحتوى 2"/>
          <p:cNvSpPr>
            <a:spLocks noGrp="1"/>
          </p:cNvSpPr>
          <p:nvPr>
            <p:ph idx="1"/>
          </p:nvPr>
        </p:nvSpPr>
        <p:spPr>
          <a:xfrm>
            <a:off x="539552" y="1484784"/>
            <a:ext cx="8280920" cy="5184576"/>
          </a:xfrm>
        </p:spPr>
        <p:txBody>
          <a:bodyPr>
            <a:normAutofit fontScale="47500" lnSpcReduction="20000"/>
          </a:bodyPr>
          <a:lstStyle/>
          <a:p>
            <a:pPr lvl="0" algn="just"/>
            <a:r>
              <a:rPr lang="ar-IQ" sz="4800" dirty="0">
                <a:latin typeface="+mj-lt"/>
                <a:ea typeface="+mj-ea"/>
                <a:cs typeface="+mj-cs"/>
              </a:rPr>
              <a:t>«العنف ضد المرأة والفتاة آفة عالمية.. إنه إهانة أخلاقية لجميع النساء والفتيات، ووصمة عار في جبين مجتمعاتنا كافة، وعقبة كبرى على طريق تحقيق التنمية الشاملة والمنصفة والمستدامة". الأمين العام للأمم المتحدة انطونيو </a:t>
            </a:r>
            <a:r>
              <a:rPr lang="ar-IQ" sz="4800" dirty="0" err="1">
                <a:latin typeface="+mj-lt"/>
                <a:ea typeface="+mj-ea"/>
                <a:cs typeface="+mj-cs"/>
              </a:rPr>
              <a:t>غوتيريش</a:t>
            </a:r>
            <a:r>
              <a:rPr lang="ar-IQ" sz="4800" dirty="0">
                <a:latin typeface="+mj-lt"/>
                <a:ea typeface="+mj-ea"/>
                <a:cs typeface="+mj-cs"/>
              </a:rPr>
              <a:t> بمناسبة اليوم العالمي للقضاء على العنف ضد المرأة</a:t>
            </a:r>
            <a:r>
              <a:rPr lang="ar-IQ" sz="4800" dirty="0" smtClean="0">
                <a:latin typeface="+mj-lt"/>
                <a:ea typeface="+mj-ea"/>
                <a:cs typeface="+mj-cs"/>
              </a:rPr>
              <a:t>.</a:t>
            </a:r>
          </a:p>
          <a:p>
            <a:pPr lvl="0" algn="just"/>
            <a:endParaRPr lang="ar-IQ" sz="4800" dirty="0">
              <a:latin typeface="+mj-lt"/>
              <a:ea typeface="+mj-ea"/>
              <a:cs typeface="+mj-cs"/>
            </a:endParaRPr>
          </a:p>
          <a:p>
            <a:pPr algn="just"/>
            <a:r>
              <a:rPr lang="ar-IQ" sz="4800" dirty="0">
                <a:latin typeface="+mj-lt"/>
                <a:ea typeface="+mj-ea"/>
                <a:cs typeface="+mj-cs"/>
              </a:rPr>
              <a:t>«العنف ضد النساء والفتيات هو انتهاك لحقوق الإنسان وله تأثير مدمر على صحتهن ورفاههن ومستقبلهن. وهذا أمر لا يمكن تبريره. النساء والفتيات يشكلن نصف عدد السكان ولديهن الحق في العيش في مأمن من الخوف والعنف بما يسمح لهن العيش إلى أقصى إمكاناتهن». ممثل اليونيسيف في العراق، بيتر </a:t>
            </a:r>
            <a:r>
              <a:rPr lang="ar-IQ" sz="4800" dirty="0" err="1">
                <a:latin typeface="+mj-lt"/>
                <a:ea typeface="+mj-ea"/>
                <a:cs typeface="+mj-cs"/>
              </a:rPr>
              <a:t>هوكينز</a:t>
            </a:r>
            <a:r>
              <a:rPr lang="ar-IQ" sz="4800" dirty="0" smtClean="0">
                <a:latin typeface="+mj-lt"/>
                <a:ea typeface="+mj-ea"/>
                <a:cs typeface="+mj-cs"/>
              </a:rPr>
              <a:t>.</a:t>
            </a:r>
          </a:p>
          <a:p>
            <a:pPr algn="just"/>
            <a:endParaRPr lang="ar-IQ" sz="4800" dirty="0">
              <a:latin typeface="+mj-lt"/>
              <a:ea typeface="+mj-ea"/>
              <a:cs typeface="+mj-cs"/>
            </a:endParaRPr>
          </a:p>
          <a:p>
            <a:pPr algn="just"/>
            <a:r>
              <a:rPr lang="ar-IQ" sz="4800" dirty="0">
                <a:latin typeface="+mj-lt"/>
                <a:ea typeface="+mj-ea"/>
                <a:cs typeface="+mj-cs"/>
              </a:rPr>
              <a:t>«إنهاء العنف ضد النساء والفتيات ليس خيارا، بل التزام طويل الأمد يجب أن يصبح جزءا لا يتجزأ من المجتمع العراقي وذلك من خلال الجهود المشتركة». ممثل صندوق الأمم المتحدة للسكان في العراق الدكتور </a:t>
            </a:r>
            <a:r>
              <a:rPr lang="ar-IQ" sz="4800" dirty="0" err="1">
                <a:latin typeface="+mj-lt"/>
                <a:ea typeface="+mj-ea"/>
                <a:cs typeface="+mj-cs"/>
              </a:rPr>
              <a:t>أولوريمي</a:t>
            </a:r>
            <a:r>
              <a:rPr lang="ar-IQ" sz="4800" dirty="0">
                <a:latin typeface="+mj-lt"/>
                <a:ea typeface="+mj-ea"/>
                <a:cs typeface="+mj-cs"/>
              </a:rPr>
              <a:t> </a:t>
            </a:r>
            <a:r>
              <a:rPr lang="ar-IQ" sz="4800" dirty="0" err="1">
                <a:latin typeface="+mj-lt"/>
                <a:ea typeface="+mj-ea"/>
                <a:cs typeface="+mj-cs"/>
              </a:rPr>
              <a:t>سوجنرو</a:t>
            </a:r>
            <a:r>
              <a:rPr lang="ar-IQ" sz="3000" dirty="0" smtClean="0">
                <a:solidFill>
                  <a:srgbClr val="000000"/>
                </a:solidFill>
                <a:latin typeface="AwsatLight"/>
              </a:rPr>
              <a:t>.</a:t>
            </a:r>
          </a:p>
          <a:p>
            <a:pPr algn="l"/>
            <a:endParaRPr lang="ar-IQ" dirty="0">
              <a:solidFill>
                <a:srgbClr val="777777"/>
              </a:solidFill>
              <a:latin typeface="greta"/>
            </a:endParaRPr>
          </a:p>
        </p:txBody>
      </p:sp>
    </p:spTree>
    <p:extLst>
      <p:ext uri="{BB962C8B-B14F-4D97-AF65-F5344CB8AC3E}">
        <p14:creationId xmlns:p14="http://schemas.microsoft.com/office/powerpoint/2010/main" val="38385645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IQ" dirty="0" smtClean="0"/>
              <a:t>ما هو العنف ضد المرأة</a:t>
            </a:r>
            <a:endParaRPr lang="ar-IQ" dirty="0"/>
          </a:p>
        </p:txBody>
      </p:sp>
      <p:sp>
        <p:nvSpPr>
          <p:cNvPr id="3" name="عنصر نائب للمحتوى 2"/>
          <p:cNvSpPr>
            <a:spLocks noGrp="1"/>
          </p:cNvSpPr>
          <p:nvPr>
            <p:ph idx="1"/>
          </p:nvPr>
        </p:nvSpPr>
        <p:spPr/>
        <p:txBody>
          <a:bodyPr>
            <a:normAutofit/>
          </a:bodyPr>
          <a:lstStyle/>
          <a:p>
            <a:pPr marL="0" indent="0">
              <a:buNone/>
            </a:pPr>
            <a:r>
              <a:rPr lang="ar-IQ" dirty="0" smtClean="0"/>
              <a:t>تعرف الامم المتحدة العنف ضد المرأة بانه:</a:t>
            </a:r>
          </a:p>
          <a:p>
            <a:pPr marL="0" indent="0" algn="just">
              <a:buNone/>
            </a:pPr>
            <a:r>
              <a:rPr lang="ar-IQ" dirty="0" smtClean="0"/>
              <a:t> أي عمل من أعمال العنف القائم على النوع الاجتماعي ينتج عنه أو يحتمل أن يتسبب في ضرر أو معاناة جسدية أو جنسية أو عقلية للنساء ، بما في ذلك التهديد بأفعال تشمل الإكراه أو الحرمان التعسفي من الحرية ، سواء كان ذلك في الحياة الخاصة أو العامة.</a:t>
            </a:r>
          </a:p>
          <a:p>
            <a:pPr algn="just"/>
            <a:endParaRPr lang="ar-IQ" dirty="0"/>
          </a:p>
        </p:txBody>
      </p:sp>
    </p:spTree>
    <p:extLst>
      <p:ext uri="{BB962C8B-B14F-4D97-AF65-F5344CB8AC3E}">
        <p14:creationId xmlns:p14="http://schemas.microsoft.com/office/powerpoint/2010/main" val="2151715215"/>
      </p:ext>
    </p:extLst>
  </p:cSld>
  <p:clrMapOvr>
    <a:masterClrMapping/>
  </p:clrMapOvr>
  <p:transition spd="slow">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normAutofit fontScale="92500"/>
          </a:bodyPr>
          <a:lstStyle/>
          <a:p>
            <a:pPr lvl="0" algn="just">
              <a:lnSpc>
                <a:spcPct val="115000"/>
              </a:lnSpc>
              <a:buFont typeface="Symbol"/>
              <a:buChar char=""/>
            </a:pPr>
            <a:r>
              <a:rPr lang="ar-IQ" dirty="0" smtClean="0">
                <a:ea typeface="Calibri"/>
              </a:rPr>
              <a:t>عنف </a:t>
            </a:r>
            <a:r>
              <a:rPr lang="ar-IQ" dirty="0">
                <a:ea typeface="Calibri"/>
              </a:rPr>
              <a:t>الشريك الحميم (الضرب ، الإساءة النفسية </a:t>
            </a:r>
            <a:r>
              <a:rPr lang="ar-IQ" dirty="0" smtClean="0">
                <a:ea typeface="Calibri"/>
              </a:rPr>
              <a:t>، </a:t>
            </a:r>
            <a:r>
              <a:rPr lang="ar-IQ" dirty="0">
                <a:ea typeface="Calibri"/>
              </a:rPr>
              <a:t>قتل النساء</a:t>
            </a:r>
            <a:r>
              <a:rPr lang="ar-IQ" dirty="0" smtClean="0">
                <a:ea typeface="Calibri"/>
              </a:rPr>
              <a:t>)</a:t>
            </a:r>
            <a:endParaRPr lang="en-US" sz="2400" dirty="0">
              <a:ea typeface="Calibri"/>
              <a:cs typeface="Arial"/>
            </a:endParaRPr>
          </a:p>
          <a:p>
            <a:pPr lvl="0" algn="just">
              <a:lnSpc>
                <a:spcPct val="115000"/>
              </a:lnSpc>
              <a:buFont typeface="Symbol"/>
              <a:buChar char=""/>
            </a:pPr>
            <a:r>
              <a:rPr lang="ar-IQ" dirty="0">
                <a:ea typeface="Calibri"/>
              </a:rPr>
              <a:t>العنف والتحرش الجنسي (الاغتصاب </a:t>
            </a:r>
            <a:r>
              <a:rPr lang="ar-IQ" dirty="0" smtClean="0">
                <a:ea typeface="Calibri"/>
              </a:rPr>
              <a:t>،الأفعال </a:t>
            </a:r>
            <a:r>
              <a:rPr lang="ar-IQ" dirty="0">
                <a:ea typeface="Calibri"/>
              </a:rPr>
              <a:t>الجنسية القسرية ، المضايقة الجنسية غير المرغوب بها، الاعتداء الجنسي على الأطفال ، الزواج القسري ، التحرش في الشوارع ، المطاردة ، التحرش الالكتروني</a:t>
            </a:r>
            <a:r>
              <a:rPr lang="ar-IQ" dirty="0" smtClean="0">
                <a:ea typeface="Calibri"/>
              </a:rPr>
              <a:t>)</a:t>
            </a:r>
            <a:endParaRPr lang="en-US" sz="2400" dirty="0">
              <a:ea typeface="Calibri"/>
              <a:cs typeface="Arial"/>
            </a:endParaRPr>
          </a:p>
          <a:p>
            <a:pPr lvl="0" algn="just">
              <a:lnSpc>
                <a:spcPct val="115000"/>
              </a:lnSpc>
              <a:buFont typeface="Symbol"/>
              <a:buChar char=""/>
            </a:pPr>
            <a:r>
              <a:rPr lang="ar-IQ" dirty="0">
                <a:ea typeface="Calibri"/>
              </a:rPr>
              <a:t>الاتجار بالبشر (العبودية والاستغلال الجنسي</a:t>
            </a:r>
            <a:r>
              <a:rPr lang="ar-IQ" dirty="0" smtClean="0">
                <a:ea typeface="Calibri"/>
              </a:rPr>
              <a:t>)</a:t>
            </a:r>
            <a:endParaRPr lang="en-US" sz="2400" dirty="0">
              <a:ea typeface="Calibri"/>
              <a:cs typeface="Arial"/>
            </a:endParaRPr>
          </a:p>
          <a:p>
            <a:pPr lvl="0" algn="just">
              <a:lnSpc>
                <a:spcPct val="115000"/>
              </a:lnSpc>
              <a:spcAft>
                <a:spcPts val="1000"/>
              </a:spcAft>
              <a:buFont typeface="Symbol"/>
              <a:buChar char=""/>
            </a:pPr>
            <a:r>
              <a:rPr lang="ar-IQ" dirty="0" smtClean="0">
                <a:ea typeface="Calibri"/>
              </a:rPr>
              <a:t>زواج </a:t>
            </a:r>
            <a:r>
              <a:rPr lang="ar-IQ" dirty="0">
                <a:ea typeface="Calibri"/>
              </a:rPr>
              <a:t>الاطفال</a:t>
            </a:r>
            <a:endParaRPr lang="en-US" sz="2400" dirty="0">
              <a:ea typeface="Calibri"/>
              <a:cs typeface="Arial"/>
            </a:endParaRPr>
          </a:p>
          <a:p>
            <a:endParaRPr lang="ar-IQ" dirty="0"/>
          </a:p>
        </p:txBody>
      </p:sp>
      <p:sp>
        <p:nvSpPr>
          <p:cNvPr id="4" name="عنوان 3"/>
          <p:cNvSpPr>
            <a:spLocks noGrp="1"/>
          </p:cNvSpPr>
          <p:nvPr>
            <p:ph type="title"/>
          </p:nvPr>
        </p:nvSpPr>
        <p:spPr/>
        <p:txBody>
          <a:bodyPr/>
          <a:lstStyle/>
          <a:p>
            <a:pPr algn="ctr"/>
            <a:r>
              <a:rPr lang="ar-IQ" dirty="0" smtClean="0"/>
              <a:t>اشكال العنف ضد المرأة</a:t>
            </a:r>
            <a:endParaRPr lang="ar-IQ" dirty="0"/>
          </a:p>
        </p:txBody>
      </p:sp>
    </p:spTree>
    <p:extLst>
      <p:ext uri="{BB962C8B-B14F-4D97-AF65-F5344CB8AC3E}">
        <p14:creationId xmlns:p14="http://schemas.microsoft.com/office/powerpoint/2010/main" val="28294774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11560" y="836712"/>
            <a:ext cx="7920880" cy="936104"/>
          </a:xfrm>
        </p:spPr>
        <p:txBody>
          <a:bodyPr>
            <a:normAutofit fontScale="90000"/>
          </a:bodyPr>
          <a:lstStyle/>
          <a:p>
            <a:pPr algn="ctr"/>
            <a:r>
              <a:rPr lang="ar-IQ" dirty="0" smtClean="0"/>
              <a:t>اليوم العالمي للقضاء على العنف ضد المرأة</a:t>
            </a:r>
            <a:endParaRPr lang="ar-IQ" dirty="0"/>
          </a:p>
        </p:txBody>
      </p:sp>
      <p:sp>
        <p:nvSpPr>
          <p:cNvPr id="3" name="عنصر نائب للمحتوى 2"/>
          <p:cNvSpPr>
            <a:spLocks noGrp="1"/>
          </p:cNvSpPr>
          <p:nvPr>
            <p:ph idx="1"/>
          </p:nvPr>
        </p:nvSpPr>
        <p:spPr>
          <a:xfrm>
            <a:off x="395536" y="1628800"/>
            <a:ext cx="8507288" cy="5040560"/>
          </a:xfrm>
        </p:spPr>
        <p:txBody>
          <a:bodyPr>
            <a:normAutofit fontScale="70000" lnSpcReduction="20000"/>
          </a:bodyPr>
          <a:lstStyle/>
          <a:p>
            <a:pPr algn="just">
              <a:lnSpc>
                <a:spcPct val="115000"/>
              </a:lnSpc>
              <a:spcAft>
                <a:spcPts val="1000"/>
              </a:spcAft>
            </a:pPr>
            <a:r>
              <a:rPr lang="ar-IQ" sz="3400" dirty="0">
                <a:ea typeface="Calibri"/>
              </a:rPr>
              <a:t>يحتفل العالم بيوم 25 تشرين الثاني من كل عام باليوم العالمي للقضاء على العنف ضد </a:t>
            </a:r>
            <a:r>
              <a:rPr lang="ar-IQ" sz="3400" dirty="0" smtClean="0">
                <a:ea typeface="Calibri"/>
              </a:rPr>
              <a:t>المرأة.</a:t>
            </a:r>
          </a:p>
          <a:p>
            <a:pPr algn="just">
              <a:lnSpc>
                <a:spcPct val="115000"/>
              </a:lnSpc>
              <a:spcAft>
                <a:spcPts val="1000"/>
              </a:spcAft>
            </a:pPr>
            <a:r>
              <a:rPr lang="ar-IQ" sz="3400" dirty="0" smtClean="0">
                <a:ea typeface="Calibri"/>
              </a:rPr>
              <a:t>ما </a:t>
            </a:r>
            <a:r>
              <a:rPr lang="ar-IQ" sz="3400" dirty="0">
                <a:ea typeface="Calibri"/>
              </a:rPr>
              <a:t>يزال العنف ضد النساء والفتيات </a:t>
            </a:r>
            <a:r>
              <a:rPr lang="ar-IQ" sz="3400" dirty="0" smtClean="0">
                <a:ea typeface="Calibri"/>
              </a:rPr>
              <a:t>يشكل  </a:t>
            </a:r>
            <a:r>
              <a:rPr lang="ar-IQ" sz="3400" dirty="0">
                <a:ea typeface="Calibri"/>
              </a:rPr>
              <a:t>تهديدا كبيرا، حيث تتعرض النساء والفتيات من مختلف الفئات الى العنف سواء في البيت او المدرسة او الاماكن </a:t>
            </a:r>
            <a:r>
              <a:rPr lang="ar-IQ" sz="3400" dirty="0" smtClean="0">
                <a:ea typeface="Calibri"/>
              </a:rPr>
              <a:t>العامة.</a:t>
            </a:r>
            <a:r>
              <a:rPr lang="ar-IQ" sz="3600" dirty="0">
                <a:ea typeface="Calibri"/>
              </a:rPr>
              <a:t> </a:t>
            </a:r>
            <a:endParaRPr lang="ar-IQ" sz="3600" dirty="0" smtClean="0">
              <a:ea typeface="Calibri"/>
            </a:endParaRPr>
          </a:p>
          <a:p>
            <a:pPr algn="just">
              <a:lnSpc>
                <a:spcPct val="115000"/>
              </a:lnSpc>
              <a:spcAft>
                <a:spcPts val="1000"/>
              </a:spcAft>
            </a:pPr>
            <a:r>
              <a:rPr lang="ar-IQ" sz="3400" dirty="0" smtClean="0">
                <a:ea typeface="Calibri"/>
              </a:rPr>
              <a:t>وفقا </a:t>
            </a:r>
            <a:r>
              <a:rPr lang="ar-IQ" sz="3400" dirty="0">
                <a:ea typeface="Calibri"/>
              </a:rPr>
              <a:t>لإحصائية مشتركة اعدتها الحكومة العراقية بالتعاون مع اليونيسف فان 37% من النساء اللواتي تتراوح اعمارهن بين 15-49 عاما في العراق يعتقدن ان العنف ضد المرأة امرا </a:t>
            </a:r>
            <a:r>
              <a:rPr lang="ar-IQ" sz="3400" dirty="0" smtClean="0">
                <a:ea typeface="Calibri"/>
              </a:rPr>
              <a:t>مقبولا.</a:t>
            </a:r>
          </a:p>
          <a:p>
            <a:pPr algn="just">
              <a:lnSpc>
                <a:spcPct val="115000"/>
              </a:lnSpc>
              <a:spcAft>
                <a:spcPts val="1000"/>
              </a:spcAft>
            </a:pPr>
            <a:r>
              <a:rPr lang="ar-IQ" sz="3400" dirty="0" smtClean="0">
                <a:ea typeface="Calibri"/>
              </a:rPr>
              <a:t>اظهرت </a:t>
            </a:r>
            <a:r>
              <a:rPr lang="ar-IQ" sz="3400" dirty="0">
                <a:ea typeface="Calibri"/>
              </a:rPr>
              <a:t>دراسة جديدة لصندوق الامم المتحدة للسكان (</a:t>
            </a:r>
            <a:r>
              <a:rPr lang="en-US" sz="3400" dirty="0" smtClean="0">
                <a:effectLst/>
                <a:latin typeface="Arial"/>
                <a:ea typeface="Calibri"/>
                <a:cs typeface="Arial"/>
              </a:rPr>
              <a:t>UNFPA</a:t>
            </a:r>
            <a:r>
              <a:rPr lang="ar-IQ" sz="3400" dirty="0">
                <a:ea typeface="Calibri"/>
              </a:rPr>
              <a:t>) ان 63% من حوادث العنف المبني على اساس النوع </a:t>
            </a:r>
            <a:r>
              <a:rPr lang="ar-IQ" sz="3400" dirty="0" smtClean="0">
                <a:ea typeface="Calibri"/>
              </a:rPr>
              <a:t>الاجتماعي في العراق </a:t>
            </a:r>
            <a:r>
              <a:rPr lang="ar-IQ" sz="3400" dirty="0">
                <a:ea typeface="Calibri"/>
              </a:rPr>
              <a:t>يرتكبها احد افراد </a:t>
            </a:r>
            <a:r>
              <a:rPr lang="ar-IQ" sz="3400" dirty="0" smtClean="0">
                <a:ea typeface="Calibri"/>
              </a:rPr>
              <a:t>العائلة. </a:t>
            </a:r>
            <a:endParaRPr lang="ar-IQ" dirty="0"/>
          </a:p>
        </p:txBody>
      </p:sp>
    </p:spTree>
    <p:extLst>
      <p:ext uri="{BB962C8B-B14F-4D97-AF65-F5344CB8AC3E}">
        <p14:creationId xmlns:p14="http://schemas.microsoft.com/office/powerpoint/2010/main" val="38855713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IQ" dirty="0" smtClean="0"/>
              <a:t>حقوق المرأة في الاتفاقيات الدولية</a:t>
            </a:r>
            <a:endParaRPr lang="ar-IQ" dirty="0"/>
          </a:p>
        </p:txBody>
      </p:sp>
      <p:sp>
        <p:nvSpPr>
          <p:cNvPr id="3" name="عنصر نائب للمحتوى 2"/>
          <p:cNvSpPr>
            <a:spLocks noGrp="1"/>
          </p:cNvSpPr>
          <p:nvPr>
            <p:ph idx="1"/>
          </p:nvPr>
        </p:nvSpPr>
        <p:spPr/>
        <p:txBody>
          <a:bodyPr/>
          <a:lstStyle/>
          <a:p>
            <a:pPr algn="just">
              <a:lnSpc>
                <a:spcPct val="115000"/>
              </a:lnSpc>
              <a:spcAft>
                <a:spcPts val="1350"/>
              </a:spcAft>
            </a:pPr>
            <a:r>
              <a:rPr lang="ar-IQ" dirty="0">
                <a:latin typeface="Times New Roman"/>
                <a:ea typeface="Calibri"/>
              </a:rPr>
              <a:t>تمثل النساء والفتيات نصف سكان العالم، وبالتالي نصف إمكانياته. إن المساواة بين الجنسين، إلى جانب كونها حق أساسي من حقوق الإنسان، أمر ضروري لتحقيق السلام في المجتمعات وإطلاق إمكانيات المجتمع الكاملة. وعلاوة على ذلك، فقد ثبت أن تمكين المرأة يحفز الإنتاجية والنمو الاقتصادي</a:t>
            </a:r>
            <a:r>
              <a:rPr lang="en-US" dirty="0" smtClean="0">
                <a:effectLst/>
                <a:latin typeface="Arial"/>
                <a:ea typeface="Calibri"/>
              </a:rPr>
              <a:t>.</a:t>
            </a:r>
            <a:endParaRPr lang="en-US" sz="2800" dirty="0" smtClean="0">
              <a:effectLst/>
              <a:latin typeface="Times New Roman"/>
              <a:ea typeface="Times New Roman"/>
            </a:endParaRPr>
          </a:p>
          <a:p>
            <a:endParaRPr lang="ar-IQ" dirty="0"/>
          </a:p>
        </p:txBody>
      </p:sp>
    </p:spTree>
    <p:extLst>
      <p:ext uri="{BB962C8B-B14F-4D97-AF65-F5344CB8AC3E}">
        <p14:creationId xmlns:p14="http://schemas.microsoft.com/office/powerpoint/2010/main" val="38211376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smtClean="0"/>
              <a:t>الاعلان العالمي لحقوق الانسان </a:t>
            </a:r>
            <a:endParaRPr lang="ar-IQ" dirty="0"/>
          </a:p>
        </p:txBody>
      </p:sp>
      <p:sp>
        <p:nvSpPr>
          <p:cNvPr id="3" name="عنصر نائب للمحتوى 2"/>
          <p:cNvSpPr>
            <a:spLocks noGrp="1"/>
          </p:cNvSpPr>
          <p:nvPr>
            <p:ph idx="1"/>
          </p:nvPr>
        </p:nvSpPr>
        <p:spPr>
          <a:xfrm>
            <a:off x="457200" y="2132856"/>
            <a:ext cx="8229600" cy="4248472"/>
          </a:xfrm>
        </p:spPr>
        <p:txBody>
          <a:bodyPr>
            <a:normAutofit/>
          </a:bodyPr>
          <a:lstStyle/>
          <a:p>
            <a:pPr algn="just">
              <a:lnSpc>
                <a:spcPct val="115000"/>
              </a:lnSpc>
              <a:spcAft>
                <a:spcPts val="1350"/>
              </a:spcAft>
            </a:pPr>
            <a:r>
              <a:rPr lang="ar-IQ" dirty="0" smtClean="0">
                <a:latin typeface="Times New Roman"/>
                <a:ea typeface="Calibri"/>
              </a:rPr>
              <a:t>يؤكد الإعلان العالمي </a:t>
            </a:r>
            <a:r>
              <a:rPr lang="ar-IQ" dirty="0">
                <a:latin typeface="Times New Roman"/>
                <a:ea typeface="Calibri"/>
              </a:rPr>
              <a:t>لحقوق الإنسان، الذي اعتمدته الجمعية العامة في 10 كانون الأول 1948، على </a:t>
            </a:r>
            <a:r>
              <a:rPr lang="ar-IQ" dirty="0" smtClean="0">
                <a:latin typeface="Times New Roman"/>
                <a:ea typeface="Calibri"/>
              </a:rPr>
              <a:t>أنه:</a:t>
            </a:r>
          </a:p>
          <a:p>
            <a:pPr algn="just">
              <a:lnSpc>
                <a:spcPct val="115000"/>
              </a:lnSpc>
              <a:spcAft>
                <a:spcPts val="1350"/>
              </a:spcAft>
            </a:pPr>
            <a:r>
              <a:rPr lang="ar-IQ" dirty="0" smtClean="0">
                <a:latin typeface="Times New Roman"/>
                <a:ea typeface="Calibri"/>
              </a:rPr>
              <a:t> </a:t>
            </a:r>
            <a:r>
              <a:rPr lang="ar-IQ" dirty="0">
                <a:latin typeface="Times New Roman"/>
                <a:ea typeface="Calibri"/>
              </a:rPr>
              <a:t>’</a:t>
            </a:r>
            <a:r>
              <a:rPr lang="ar-IQ" dirty="0" smtClean="0">
                <a:latin typeface="Times New Roman"/>
                <a:ea typeface="Calibri"/>
              </a:rPr>
              <a:t>’يولد </a:t>
            </a:r>
            <a:r>
              <a:rPr lang="ar-IQ" dirty="0">
                <a:latin typeface="Times New Roman"/>
                <a:ea typeface="Calibri"/>
              </a:rPr>
              <a:t>جميع الناس أحرارا ومتساوين في الكرامة والحقوق</a:t>
            </a:r>
            <a:r>
              <a:rPr lang="ar-IQ" dirty="0" smtClean="0">
                <a:latin typeface="Times New Roman"/>
                <a:ea typeface="Calibri"/>
              </a:rPr>
              <a:t>‘‘.  </a:t>
            </a:r>
          </a:p>
          <a:p>
            <a:pPr algn="just">
              <a:lnSpc>
                <a:spcPct val="115000"/>
              </a:lnSpc>
              <a:spcAft>
                <a:spcPts val="1350"/>
              </a:spcAft>
            </a:pPr>
            <a:r>
              <a:rPr lang="ar-IQ" dirty="0" smtClean="0">
                <a:latin typeface="Times New Roman"/>
                <a:ea typeface="Calibri"/>
              </a:rPr>
              <a:t> ’’ لكل إنسان حق التمتع بجميع الحقوق والحريات المذكورة في هذا الإعلان، دونما تمييز من أي نوع، ولا سيما التمييز بسبب العنصر، أو اللون، أو الجنس، أو اللغة، أو الدين، أو المولد، أو أي وضع آخر</a:t>
            </a:r>
            <a:r>
              <a:rPr lang="en-US" dirty="0" smtClean="0">
                <a:effectLst/>
                <a:latin typeface="Arial"/>
                <a:ea typeface="Calibri"/>
              </a:rPr>
              <a:t>.‘‘</a:t>
            </a:r>
            <a:endParaRPr lang="en-US" sz="2800" dirty="0" smtClean="0">
              <a:effectLst/>
              <a:latin typeface="Times New Roman"/>
              <a:ea typeface="Times New Roman"/>
            </a:endParaRPr>
          </a:p>
          <a:p>
            <a:endParaRPr lang="ar-IQ" dirty="0"/>
          </a:p>
        </p:txBody>
      </p:sp>
    </p:spTree>
    <p:extLst>
      <p:ext uri="{BB962C8B-B14F-4D97-AF65-F5344CB8AC3E}">
        <p14:creationId xmlns:p14="http://schemas.microsoft.com/office/powerpoint/2010/main" val="9575775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043490" y="1027664"/>
            <a:ext cx="7024744" cy="601136"/>
          </a:xfrm>
        </p:spPr>
        <p:txBody>
          <a:bodyPr>
            <a:normAutofit fontScale="90000"/>
          </a:bodyPr>
          <a:lstStyle/>
          <a:p>
            <a:pPr algn="ctr"/>
            <a:r>
              <a:rPr lang="ar-IQ" dirty="0" smtClean="0"/>
              <a:t>العام العالمي للمرأة</a:t>
            </a:r>
            <a:endParaRPr lang="ar-IQ" dirty="0"/>
          </a:p>
        </p:txBody>
      </p:sp>
      <p:sp>
        <p:nvSpPr>
          <p:cNvPr id="3" name="عنصر نائب للمحتوى 2"/>
          <p:cNvSpPr>
            <a:spLocks noGrp="1"/>
          </p:cNvSpPr>
          <p:nvPr>
            <p:ph idx="1"/>
          </p:nvPr>
        </p:nvSpPr>
        <p:spPr>
          <a:xfrm>
            <a:off x="457200" y="1772816"/>
            <a:ext cx="8229600" cy="4752528"/>
          </a:xfrm>
        </p:spPr>
        <p:txBody>
          <a:bodyPr>
            <a:normAutofit fontScale="92500" lnSpcReduction="10000"/>
          </a:bodyPr>
          <a:lstStyle/>
          <a:p>
            <a:pPr lvl="0" algn="just">
              <a:lnSpc>
                <a:spcPct val="115000"/>
              </a:lnSpc>
              <a:spcAft>
                <a:spcPts val="1500"/>
              </a:spcAft>
            </a:pPr>
            <a:r>
              <a:rPr lang="ar-IQ" dirty="0">
                <a:ea typeface="Calibri"/>
              </a:rPr>
              <a:t> شنت الحركة النسائية العالمية </a:t>
            </a:r>
            <a:r>
              <a:rPr lang="ar-IQ" dirty="0" smtClean="0">
                <a:ea typeface="Calibri"/>
              </a:rPr>
              <a:t>حملة </a:t>
            </a:r>
            <a:r>
              <a:rPr lang="ar-IQ" dirty="0">
                <a:ea typeface="Calibri"/>
              </a:rPr>
              <a:t>لم يسبق لها مثيل في تاريخ نشاطات الامم المتحدة </a:t>
            </a:r>
            <a:r>
              <a:rPr lang="ar-IQ" dirty="0" smtClean="0">
                <a:ea typeface="Calibri"/>
              </a:rPr>
              <a:t>عام 1975. </a:t>
            </a:r>
          </a:p>
          <a:p>
            <a:pPr lvl="0" algn="just">
              <a:lnSpc>
                <a:spcPct val="115000"/>
              </a:lnSpc>
              <a:spcAft>
                <a:spcPts val="1500"/>
              </a:spcAft>
            </a:pPr>
            <a:r>
              <a:rPr lang="ar-IQ" dirty="0" smtClean="0">
                <a:ea typeface="Calibri"/>
              </a:rPr>
              <a:t>ق</a:t>
            </a:r>
            <a:r>
              <a:rPr lang="ar-IQ" dirty="0">
                <a:ea typeface="Calibri"/>
              </a:rPr>
              <a:t>ررت الامم المتحدة جعل هذا العام عاما عالميا للمرأة تكثف فيه الجهود الرامية إلى تحقيق المساواة بينها وبين الرجل، وانخراطها في مساعي التنمية، واسهامها الفاعل في دعم السلام العالمي. </a:t>
            </a:r>
            <a:endParaRPr lang="en-US" dirty="0">
              <a:ea typeface="Calibri"/>
            </a:endParaRPr>
          </a:p>
          <a:p>
            <a:pPr algn="just">
              <a:lnSpc>
                <a:spcPct val="115000"/>
              </a:lnSpc>
              <a:spcAft>
                <a:spcPts val="1000"/>
              </a:spcAft>
            </a:pPr>
            <a:r>
              <a:rPr lang="ar-IQ" dirty="0" smtClean="0">
                <a:ea typeface="Calibri"/>
              </a:rPr>
              <a:t>وفي العام نفسه، تشكلت </a:t>
            </a:r>
            <a:r>
              <a:rPr lang="ar-IQ" dirty="0">
                <a:ea typeface="Calibri"/>
              </a:rPr>
              <a:t>شبكة واسعة جدا من المنظمات النسائية عملت على طرح </a:t>
            </a:r>
            <a:r>
              <a:rPr lang="ar-IQ" dirty="0" smtClean="0">
                <a:ea typeface="Calibri"/>
              </a:rPr>
              <a:t>مطالبها </a:t>
            </a:r>
            <a:r>
              <a:rPr lang="ar-IQ" dirty="0">
                <a:ea typeface="Calibri"/>
              </a:rPr>
              <a:t>على مستوى دولي وبزخم أقوى. </a:t>
            </a:r>
            <a:endParaRPr lang="ar-IQ" dirty="0" smtClean="0">
              <a:ea typeface="Calibri"/>
            </a:endParaRPr>
          </a:p>
          <a:p>
            <a:pPr algn="just">
              <a:lnSpc>
                <a:spcPct val="115000"/>
              </a:lnSpc>
              <a:spcAft>
                <a:spcPts val="1000"/>
              </a:spcAft>
            </a:pPr>
            <a:r>
              <a:rPr lang="ar-IQ" dirty="0" smtClean="0">
                <a:ea typeface="Calibri"/>
              </a:rPr>
              <a:t>شاركت </a:t>
            </a:r>
            <a:r>
              <a:rPr lang="ar-IQ" dirty="0">
                <a:ea typeface="Calibri"/>
              </a:rPr>
              <a:t>هذه الشبكة الواسعة في التهيئة لمؤتمر المكسيك الذي أقرت الامم المتحدة عقده في نهاية عام المرأة </a:t>
            </a:r>
            <a:r>
              <a:rPr lang="ar-IQ" dirty="0" smtClean="0">
                <a:ea typeface="Calibri"/>
              </a:rPr>
              <a:t>وقد استمرت </a:t>
            </a:r>
            <a:r>
              <a:rPr lang="ar-IQ" dirty="0">
                <a:ea typeface="Calibri"/>
              </a:rPr>
              <a:t>فعاليات هذا العام لمدة عقد من الزمان تحت شعار "المساواة، التطور، السلام" من 1975 حتى 1985</a:t>
            </a:r>
            <a:r>
              <a:rPr lang="ar-IQ" dirty="0" smtClean="0">
                <a:ea typeface="Calibri"/>
              </a:rPr>
              <a:t>!</a:t>
            </a:r>
            <a:endParaRPr lang="en-US" sz="2400" dirty="0">
              <a:ea typeface="Calibri"/>
              <a:cs typeface="Arial"/>
            </a:endParaRPr>
          </a:p>
        </p:txBody>
      </p:sp>
    </p:spTree>
    <p:extLst>
      <p:ext uri="{BB962C8B-B14F-4D97-AF65-F5344CB8AC3E}">
        <p14:creationId xmlns:p14="http://schemas.microsoft.com/office/powerpoint/2010/main" val="15422064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043490" y="1027664"/>
            <a:ext cx="7024744" cy="673144"/>
          </a:xfrm>
        </p:spPr>
        <p:txBody>
          <a:bodyPr>
            <a:normAutofit/>
          </a:bodyPr>
          <a:lstStyle/>
          <a:p>
            <a:pPr algn="ctr"/>
            <a:r>
              <a:rPr lang="ar-IQ" sz="3600" dirty="0">
                <a:latin typeface="+mn-lt"/>
                <a:ea typeface="Calibri"/>
                <a:cs typeface="+mn-cs"/>
              </a:rPr>
              <a:t>مؤتمرات حول المرأة</a:t>
            </a:r>
          </a:p>
        </p:txBody>
      </p:sp>
      <p:sp>
        <p:nvSpPr>
          <p:cNvPr id="3" name="عنصر نائب للمحتوى 2"/>
          <p:cNvSpPr>
            <a:spLocks noGrp="1"/>
          </p:cNvSpPr>
          <p:nvPr>
            <p:ph idx="1"/>
          </p:nvPr>
        </p:nvSpPr>
        <p:spPr>
          <a:xfrm>
            <a:off x="539552" y="1600200"/>
            <a:ext cx="8147248" cy="4525963"/>
          </a:xfrm>
        </p:spPr>
        <p:txBody>
          <a:bodyPr>
            <a:normAutofit fontScale="92500" lnSpcReduction="10000"/>
          </a:bodyPr>
          <a:lstStyle/>
          <a:p>
            <a:pPr algn="just">
              <a:lnSpc>
                <a:spcPct val="115000"/>
              </a:lnSpc>
              <a:spcAft>
                <a:spcPts val="1000"/>
              </a:spcAft>
            </a:pPr>
            <a:r>
              <a:rPr lang="ar-IQ" dirty="0" smtClean="0">
                <a:ea typeface="Calibri"/>
              </a:rPr>
              <a:t>ان قرار الامم المتحدة بتخصيص </a:t>
            </a:r>
            <a:r>
              <a:rPr lang="ar-IQ" dirty="0">
                <a:ea typeface="Calibri"/>
              </a:rPr>
              <a:t>هذه </a:t>
            </a:r>
            <a:r>
              <a:rPr lang="ar-IQ" dirty="0" smtClean="0">
                <a:ea typeface="Calibri"/>
              </a:rPr>
              <a:t>الفترة  1975-1985 (عقد المرأة</a:t>
            </a:r>
            <a:r>
              <a:rPr lang="ar-IQ" dirty="0">
                <a:ea typeface="Calibri"/>
              </a:rPr>
              <a:t>)  </a:t>
            </a:r>
            <a:endParaRPr lang="ar-IQ" dirty="0" smtClean="0">
              <a:ea typeface="Calibri"/>
            </a:endParaRPr>
          </a:p>
          <a:p>
            <a:pPr algn="just">
              <a:lnSpc>
                <a:spcPct val="115000"/>
              </a:lnSpc>
              <a:spcAft>
                <a:spcPts val="1000"/>
              </a:spcAft>
            </a:pPr>
            <a:r>
              <a:rPr lang="ar-IQ" dirty="0" smtClean="0">
                <a:ea typeface="Calibri"/>
              </a:rPr>
              <a:t>كان </a:t>
            </a:r>
            <a:r>
              <a:rPr lang="ar-IQ" dirty="0">
                <a:ea typeface="Calibri"/>
              </a:rPr>
              <a:t>لابد لكافة الدول، مهما كان موقفها من حقوق المرأة، ان تشارك فيه وتعد تقاريرها حول اوضاع المرأة في بلدانها </a:t>
            </a:r>
            <a:r>
              <a:rPr lang="ar-IQ" dirty="0" smtClean="0">
                <a:ea typeface="Calibri"/>
              </a:rPr>
              <a:t>مما ساعد </a:t>
            </a:r>
            <a:r>
              <a:rPr lang="ar-IQ" dirty="0">
                <a:ea typeface="Calibri"/>
              </a:rPr>
              <a:t>على دراسة كافة قضايا المرأة على الصعيدين الرسمي والشعبي في دول العالم كافة. </a:t>
            </a:r>
            <a:endParaRPr lang="ar-IQ" dirty="0" smtClean="0">
              <a:ea typeface="Calibri"/>
            </a:endParaRPr>
          </a:p>
          <a:p>
            <a:pPr algn="just">
              <a:lnSpc>
                <a:spcPct val="115000"/>
              </a:lnSpc>
              <a:spcAft>
                <a:spcPts val="1000"/>
              </a:spcAft>
            </a:pPr>
            <a:r>
              <a:rPr lang="ar-IQ" dirty="0" smtClean="0">
                <a:ea typeface="Calibri"/>
              </a:rPr>
              <a:t>نظمت </a:t>
            </a:r>
            <a:r>
              <a:rPr lang="ar-IQ" dirty="0">
                <a:ea typeface="Calibri"/>
              </a:rPr>
              <a:t>بأشراف الامم المتحدة اربعة مؤتمرات نسائية عالمية اعتمدت في نقاشاتها هذه التقارير الى جانب الدراسات المقدمة من قبل المنظمات النسائية غير الحكومية . وكان العمل من خلال هذه المؤتمرات متواصل طوال السنوات العشرين 1975-1995 ، بل  امتد حتى الان، وهذه المؤتمرات هي:</a:t>
            </a:r>
            <a:endParaRPr lang="en-US" sz="2400" dirty="0">
              <a:ea typeface="Calibri"/>
              <a:cs typeface="Arial"/>
            </a:endParaRPr>
          </a:p>
          <a:p>
            <a:endParaRPr lang="ar-IQ" dirty="0"/>
          </a:p>
        </p:txBody>
      </p:sp>
    </p:spTree>
    <p:extLst>
      <p:ext uri="{BB962C8B-B14F-4D97-AF65-F5344CB8AC3E}">
        <p14:creationId xmlns:p14="http://schemas.microsoft.com/office/powerpoint/2010/main" val="415996010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أوستن">
  <a:themeElements>
    <a:clrScheme name="أوستن">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أوستن">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أوستن">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540</TotalTime>
  <Words>1692</Words>
  <Application>Microsoft Office PowerPoint</Application>
  <PresentationFormat>عرض على الشاشة (3:4)‏</PresentationFormat>
  <Paragraphs>122</Paragraphs>
  <Slides>23</Slides>
  <Notes>1</Notes>
  <HiddenSlides>0</HiddenSlides>
  <MMClips>0</MMClips>
  <ScaleCrop>false</ScaleCrop>
  <HeadingPairs>
    <vt:vector size="4" baseType="variant">
      <vt:variant>
        <vt:lpstr>نسق</vt:lpstr>
      </vt:variant>
      <vt:variant>
        <vt:i4>1</vt:i4>
      </vt:variant>
      <vt:variant>
        <vt:lpstr>عناوين الشرائح</vt:lpstr>
      </vt:variant>
      <vt:variant>
        <vt:i4>23</vt:i4>
      </vt:variant>
    </vt:vector>
  </HeadingPairs>
  <TitlesOfParts>
    <vt:vector size="24" baseType="lpstr">
      <vt:lpstr>أوستن</vt:lpstr>
      <vt:lpstr>العنف ضد المرأة</vt:lpstr>
      <vt:lpstr> </vt:lpstr>
      <vt:lpstr>ما هو العنف ضد المرأة</vt:lpstr>
      <vt:lpstr>اشكال العنف ضد المرأة</vt:lpstr>
      <vt:lpstr>اليوم العالمي للقضاء على العنف ضد المرأة</vt:lpstr>
      <vt:lpstr>حقوق المرأة في الاتفاقيات الدولية</vt:lpstr>
      <vt:lpstr>الاعلان العالمي لحقوق الانسان </vt:lpstr>
      <vt:lpstr>العام العالمي للمرأة</vt:lpstr>
      <vt:lpstr>مؤتمرات حول المرأة</vt:lpstr>
      <vt:lpstr>المؤتمر العالمي الاول للمرأة (المكسيك 1975)</vt:lpstr>
      <vt:lpstr>نتائج مؤتمر المكسيك</vt:lpstr>
      <vt:lpstr>                             مؤتمر كوبنهاغن عام 1980 </vt:lpstr>
      <vt:lpstr> مؤتمر نيروبي عام 1985</vt:lpstr>
      <vt:lpstr>مؤتمر بكين 1995</vt:lpstr>
      <vt:lpstr>Convention of Elimination All Forms of Discrimination Against Women اتفاقية سيداو</vt:lpstr>
      <vt:lpstr>بنود الاتفاقية</vt:lpstr>
      <vt:lpstr>احصائيات الامم المتحدة حول العنف ضد المرأة</vt:lpstr>
      <vt:lpstr>احصائيات الامم المتحدة حول العنف ضد المرأة</vt:lpstr>
      <vt:lpstr>احصائيات الامم المتحدة حول العنف ضد المرأة</vt:lpstr>
      <vt:lpstr>اجراءات مناهضة العنف ضد المرأة</vt:lpstr>
      <vt:lpstr> المعوقات والتحديات الرئيسية لمناهضة العنف ضد المرأة</vt:lpstr>
      <vt:lpstr>المعوقات والتحديات الرئيسية لمناهضة العنف ضد المرأة</vt:lpstr>
      <vt:lpstr>العنف ضد المرأة والمنظمات الدولية</vt:lpstr>
    </vt:vector>
  </TitlesOfParts>
  <Company>SACC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العنف ضد المرأة</dc:title>
  <dc:creator>Maher</dc:creator>
  <cp:lastModifiedBy>Windows User</cp:lastModifiedBy>
  <cp:revision>70</cp:revision>
  <dcterms:created xsi:type="dcterms:W3CDTF">2019-04-05T12:33:06Z</dcterms:created>
  <dcterms:modified xsi:type="dcterms:W3CDTF">2019-05-29T08:54:21Z</dcterms:modified>
</cp:coreProperties>
</file>