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4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98"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407" r:id="rId98"/>
    <p:sldId id="352" r:id="rId99"/>
    <p:sldId id="353" r:id="rId100"/>
    <p:sldId id="354" r:id="rId101"/>
    <p:sldId id="355" r:id="rId102"/>
    <p:sldId id="356" r:id="rId103"/>
    <p:sldId id="357" r:id="rId104"/>
    <p:sldId id="358" r:id="rId105"/>
    <p:sldId id="359" r:id="rId106"/>
    <p:sldId id="360" r:id="rId107"/>
    <p:sldId id="403" r:id="rId108"/>
    <p:sldId id="361" r:id="rId109"/>
    <p:sldId id="362" r:id="rId110"/>
    <p:sldId id="363" r:id="rId111"/>
    <p:sldId id="364" r:id="rId112"/>
    <p:sldId id="365" r:id="rId113"/>
    <p:sldId id="366" r:id="rId114"/>
    <p:sldId id="367" r:id="rId115"/>
    <p:sldId id="368" r:id="rId116"/>
    <p:sldId id="369" r:id="rId117"/>
    <p:sldId id="370" r:id="rId118"/>
    <p:sldId id="402" r:id="rId119"/>
    <p:sldId id="404" r:id="rId120"/>
    <p:sldId id="371" r:id="rId121"/>
    <p:sldId id="372" r:id="rId122"/>
    <p:sldId id="373" r:id="rId123"/>
    <p:sldId id="405" r:id="rId124"/>
    <p:sldId id="374" r:id="rId125"/>
    <p:sldId id="375" r:id="rId126"/>
    <p:sldId id="376" r:id="rId127"/>
    <p:sldId id="377" r:id="rId128"/>
    <p:sldId id="378" r:id="rId129"/>
    <p:sldId id="379" r:id="rId130"/>
    <p:sldId id="380" r:id="rId131"/>
    <p:sldId id="381" r:id="rId132"/>
    <p:sldId id="382" r:id="rId133"/>
    <p:sldId id="383" r:id="rId134"/>
    <p:sldId id="384" r:id="rId135"/>
    <p:sldId id="385" r:id="rId136"/>
    <p:sldId id="386" r:id="rId137"/>
    <p:sldId id="406" r:id="rId138"/>
    <p:sldId id="387" r:id="rId139"/>
    <p:sldId id="388" r:id="rId140"/>
    <p:sldId id="389" r:id="rId141"/>
    <p:sldId id="390" r:id="rId142"/>
    <p:sldId id="391" r:id="rId143"/>
    <p:sldId id="392" r:id="rId144"/>
    <p:sldId id="393" r:id="rId145"/>
    <p:sldId id="394" r:id="rId146"/>
    <p:sldId id="395" r:id="rId147"/>
    <p:sldId id="396" r:id="rId148"/>
    <p:sldId id="398" r:id="rId149"/>
    <p:sldId id="399" r:id="rId150"/>
    <p:sldId id="400" r:id="rId151"/>
    <p:sldId id="401" r:id="rId15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206" y="1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theme" Target="theme/theme1.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a:t>Click to edit Master title style</a:t>
            </a:r>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a:t>Click to edit Master subtitle style</a:t>
            </a:r>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69DDE34A-F04F-4C8C-9EE4-EBC1662831E0}" type="datetimeFigureOut">
              <a:rPr lang="en-US" smtClean="0"/>
              <a:t>5/29/2019</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824B112E-F89B-45AE-8C0E-4225440EC4F2}"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69DDE34A-F04F-4C8C-9EE4-EBC1662831E0}" type="datetimeFigureOut">
              <a:rPr lang="en-US" smtClean="0"/>
              <a:t>5/29/2019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4B112E-F89B-45AE-8C0E-4225440EC4F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69DDE34A-F04F-4C8C-9EE4-EBC1662831E0}" type="datetimeFigureOut">
              <a:rPr lang="en-US" smtClean="0"/>
              <a:t>5/29/2019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4B112E-F89B-45AE-8C0E-4225440EC4F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69DDE34A-F04F-4C8C-9EE4-EBC1662831E0}" type="datetimeFigureOut">
              <a:rPr lang="en-US" smtClean="0"/>
              <a:t>5/29/2019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4B112E-F89B-45AE-8C0E-4225440EC4F2}" type="slidenum">
              <a:rPr lang="en-US" smtClean="0"/>
              <a:t>‹#›</a:t>
            </a:fld>
            <a:endParaRPr lang="en-US"/>
          </a:p>
        </p:txBody>
      </p:sp>
      <p:sp>
        <p:nvSpPr>
          <p:cNvPr id="7" name="Title 6"/>
          <p:cNvSpPr>
            <a:spLocks noGrp="1"/>
          </p:cNvSpPr>
          <p:nvPr>
            <p:ph type="title"/>
          </p:nvPr>
        </p:nvSpPr>
        <p:spPr/>
        <p:txBody>
          <a:bodyPr rtlCol="0"/>
          <a:lstStyle/>
          <a:p>
            <a:r>
              <a:rPr kumimoji="0" lang="en-US"/>
              <a:t>Click to edit Master title style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a:t>Click to edit Master title style</a:t>
            </a:r>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69DDE34A-F04F-4C8C-9EE4-EBC1662831E0}" type="datetimeFigureOut">
              <a:rPr lang="en-US" smtClean="0"/>
              <a:t>5/29/2019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4B112E-F89B-45AE-8C0E-4225440EC4F2}" type="slidenum">
              <a:rPr lang="en-US" smtClean="0"/>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69DDE34A-F04F-4C8C-9EE4-EBC1662831E0}" type="datetimeFigureOut">
              <a:rPr lang="en-US" smtClean="0"/>
              <a:t>5/29/2019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4B112E-F89B-45AE-8C0E-4225440EC4F2}" type="slidenum">
              <a:rPr lang="en-US" smtClean="0"/>
              <a:t>‹#›</a:t>
            </a:fld>
            <a:endParaRPr lang="en-US"/>
          </a:p>
        </p:txBody>
      </p:sp>
      <p:sp>
        <p:nvSpPr>
          <p:cNvPr id="8" name="Title 7"/>
          <p:cNvSpPr>
            <a:spLocks noGrp="1"/>
          </p:cNvSpPr>
          <p:nvPr>
            <p:ph type="title"/>
          </p:nvPr>
        </p:nvSpPr>
        <p:spPr/>
        <p:txBody>
          <a:bodyPr rtlCol="0"/>
          <a:lstStyle/>
          <a:p>
            <a:r>
              <a:rPr kumimoji="0" lang="en-US"/>
              <a:t>Click to edit Master title style</a:t>
            </a:r>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a:t>Click to edit Master title style</a:t>
            </a:r>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69DDE34A-F04F-4C8C-9EE4-EBC1662831E0}" type="datetimeFigureOut">
              <a:rPr lang="en-US" smtClean="0"/>
              <a:t>5/29/2019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24B112E-F89B-45AE-8C0E-4225440EC4F2}"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69DDE34A-F04F-4C8C-9EE4-EBC1662831E0}" type="datetimeFigureOut">
              <a:rPr lang="en-US" smtClean="0"/>
              <a:t>5/29/2019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24B112E-F89B-45AE-8C0E-4225440EC4F2}" type="slidenum">
              <a:rPr lang="en-US" smtClean="0"/>
              <a:t>‹#›</a:t>
            </a:fld>
            <a:endParaRPr lang="en-US"/>
          </a:p>
        </p:txBody>
      </p:sp>
      <p:sp>
        <p:nvSpPr>
          <p:cNvPr id="6" name="Title 5"/>
          <p:cNvSpPr>
            <a:spLocks noGrp="1"/>
          </p:cNvSpPr>
          <p:nvPr>
            <p:ph type="title"/>
          </p:nvPr>
        </p:nvSpPr>
        <p:spPr/>
        <p:txBody>
          <a:bodyPr rtlCol="0"/>
          <a:lstStyle/>
          <a:p>
            <a:r>
              <a:rPr kumimoji="0" lang="en-US"/>
              <a:t>Click to edit Master title style</a:t>
            </a:r>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DDE34A-F04F-4C8C-9EE4-EBC1662831E0}" type="datetimeFigureOut">
              <a:rPr lang="en-US" smtClean="0"/>
              <a:t>5/29/2019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24B112E-F89B-45AE-8C0E-4225440EC4F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a:t>Click to edit Master title style</a:t>
            </a:r>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fld id="{69DDE34A-F04F-4C8C-9EE4-EBC1662831E0}" type="datetimeFigureOut">
              <a:rPr lang="en-US" smtClean="0"/>
              <a:t>5/29/2019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4B112E-F89B-45AE-8C0E-4225440EC4F2}"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69DDE34A-F04F-4C8C-9EE4-EBC1662831E0}" type="datetimeFigureOut">
              <a:rPr lang="en-US" smtClean="0"/>
              <a:t>5/29/2019</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824B112E-F89B-45AE-8C0E-4225440EC4F2}" type="slidenum">
              <a:rPr lang="en-US" smtClean="0"/>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a:t>Click to edit Master title style</a:t>
            </a:r>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a:t>Click to edit Master title style</a:t>
            </a:r>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69DDE34A-F04F-4C8C-9EE4-EBC1662831E0}" type="datetimeFigureOut">
              <a:rPr lang="en-US" smtClean="0"/>
              <a:t>5/29/2019</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824B112E-F89B-45AE-8C0E-4225440EC4F2}"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4141" r:id="rId1"/>
    <p:sldLayoutId id="2147484142" r:id="rId2"/>
    <p:sldLayoutId id="2147484143" r:id="rId3"/>
    <p:sldLayoutId id="2147484144" r:id="rId4"/>
    <p:sldLayoutId id="2147484145" r:id="rId5"/>
    <p:sldLayoutId id="2147484146" r:id="rId6"/>
    <p:sldLayoutId id="2147484147" r:id="rId7"/>
    <p:sldLayoutId id="2147484148" r:id="rId8"/>
    <p:sldLayoutId id="2147484149" r:id="rId9"/>
    <p:sldLayoutId id="2147484150" r:id="rId10"/>
    <p:sldLayoutId id="214748415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hyperlink" Target="https://scholar.google.com/" TargetMode="External"/><Relationship Id="rId2" Type="http://schemas.openxmlformats.org/officeDocument/2006/relationships/hyperlink" Target="http://www.citationmachine.net/mla/cite-a-website" TargetMode="Externa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3352800"/>
            <a:ext cx="7467600" cy="1905000"/>
          </a:xfrm>
        </p:spPr>
        <p:txBody>
          <a:bodyPr>
            <a:normAutofit fontScale="90000"/>
          </a:bodyPr>
          <a:lstStyle/>
          <a:p>
            <a:pPr algn="ctr"/>
            <a:r>
              <a:rPr lang="en-US" b="1" dirty="0"/>
              <a:t/>
            </a:r>
            <a:br>
              <a:rPr lang="en-US" b="1" dirty="0"/>
            </a:br>
            <a:r>
              <a:rPr lang="en-US" b="1" dirty="0"/>
              <a:t/>
            </a:r>
            <a:br>
              <a:rPr lang="en-US" b="1" dirty="0"/>
            </a:br>
            <a:r>
              <a:rPr lang="en-US" sz="3600" dirty="0">
                <a:solidFill>
                  <a:schemeClr val="tx1">
                    <a:lumMod val="95000"/>
                    <a:lumOff val="5000"/>
                  </a:schemeClr>
                </a:solidFill>
                <a:effectLst>
                  <a:outerShdw blurRad="38100" dist="38100" dir="2700000" algn="tl">
                    <a:srgbClr val="000000">
                      <a:alpha val="43137"/>
                    </a:srgbClr>
                  </a:outerShdw>
                </a:effectLst>
              </a:rPr>
              <a:t>The Skills of </a:t>
            </a:r>
            <a:r>
              <a:rPr lang="en-US" sz="3600">
                <a:solidFill>
                  <a:schemeClr val="tx1">
                    <a:lumMod val="95000"/>
                    <a:lumOff val="5000"/>
                  </a:schemeClr>
                </a:solidFill>
                <a:effectLst>
                  <a:outerShdw blurRad="38100" dist="38100" dir="2700000" algn="tl">
                    <a:srgbClr val="000000">
                      <a:alpha val="43137"/>
                    </a:srgbClr>
                  </a:outerShdw>
                </a:effectLst>
              </a:rPr>
              <a:t>Writing a </a:t>
            </a:r>
            <a:r>
              <a:rPr lang="en-US" sz="3600" dirty="0">
                <a:solidFill>
                  <a:schemeClr val="tx1">
                    <a:lumMod val="95000"/>
                    <a:lumOff val="5000"/>
                  </a:schemeClr>
                </a:solidFill>
                <a:effectLst>
                  <a:outerShdw blurRad="38100" dist="38100" dir="2700000" algn="tl">
                    <a:srgbClr val="000000">
                      <a:alpha val="43137"/>
                    </a:srgbClr>
                  </a:outerShdw>
                </a:effectLst>
              </a:rPr>
              <a:t>Rigorous Research</a:t>
            </a:r>
            <a:br>
              <a:rPr lang="en-US" sz="3600" dirty="0">
                <a:solidFill>
                  <a:schemeClr val="tx1">
                    <a:lumMod val="95000"/>
                    <a:lumOff val="5000"/>
                  </a:schemeClr>
                </a:solidFill>
                <a:effectLst>
                  <a:outerShdw blurRad="38100" dist="38100" dir="2700000" algn="tl">
                    <a:srgbClr val="000000">
                      <a:alpha val="43137"/>
                    </a:srgbClr>
                  </a:outerShdw>
                </a:effectLst>
              </a:rPr>
            </a:br>
            <a:r>
              <a:rPr lang="ar-IQ" sz="3600" dirty="0">
                <a:solidFill>
                  <a:schemeClr val="tx1">
                    <a:lumMod val="95000"/>
                    <a:lumOff val="5000"/>
                  </a:schemeClr>
                </a:solidFill>
                <a:effectLst>
                  <a:outerShdw blurRad="38100" dist="38100" dir="2700000" algn="tl">
                    <a:srgbClr val="000000">
                      <a:alpha val="43137"/>
                    </a:srgbClr>
                  </a:outerShdw>
                </a:effectLst>
              </a:rPr>
              <a:t>مهارات كتابة البحث الأكاديمي الرصين</a:t>
            </a:r>
            <a:br>
              <a:rPr lang="ar-IQ" sz="3600" dirty="0">
                <a:solidFill>
                  <a:schemeClr val="tx1">
                    <a:lumMod val="95000"/>
                    <a:lumOff val="5000"/>
                  </a:schemeClr>
                </a:solidFill>
                <a:effectLst>
                  <a:outerShdw blurRad="38100" dist="38100" dir="2700000" algn="tl">
                    <a:srgbClr val="000000">
                      <a:alpha val="43137"/>
                    </a:srgbClr>
                  </a:outerShdw>
                </a:effectLst>
              </a:rPr>
            </a:br>
            <a:r>
              <a:rPr lang="ar-IQ" sz="3600" dirty="0">
                <a:solidFill>
                  <a:schemeClr val="tx1">
                    <a:lumMod val="95000"/>
                    <a:lumOff val="5000"/>
                  </a:schemeClr>
                </a:solidFill>
                <a:effectLst>
                  <a:outerShdw blurRad="38100" dist="38100" dir="2700000" algn="tl">
                    <a:srgbClr val="000000">
                      <a:alpha val="43137"/>
                    </a:srgbClr>
                  </a:outerShdw>
                </a:effectLst>
              </a:rPr>
              <a:t>تقديم: م.م محمد فزع عبد الرزاق</a:t>
            </a:r>
            <a:endParaRPr lang="en-US" sz="3600" dirty="0">
              <a:solidFill>
                <a:schemeClr val="tx1">
                  <a:lumMod val="95000"/>
                  <a:lumOff val="5000"/>
                </a:schemeClr>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762000" y="5562600"/>
            <a:ext cx="6858000" cy="990600"/>
          </a:xfrm>
        </p:spPr>
        <p:txBody>
          <a:bodyPr>
            <a:noAutofit/>
          </a:bodyPr>
          <a:lstStyle/>
          <a:p>
            <a:pPr algn="ctr"/>
            <a:r>
              <a:rPr lang="en-US" sz="3200" b="1" dirty="0">
                <a:solidFill>
                  <a:schemeClr val="tx1"/>
                </a:solidFill>
                <a:effectLst>
                  <a:outerShdw blurRad="38100" dist="38100" dir="2700000" algn="tl">
                    <a:srgbClr val="000000">
                      <a:alpha val="43137"/>
                    </a:srgbClr>
                  </a:outerShdw>
                </a:effectLst>
              </a:rPr>
              <a:t>Presented By: </a:t>
            </a:r>
          </a:p>
          <a:p>
            <a:pPr algn="ctr"/>
            <a:r>
              <a:rPr lang="en-US" sz="2400" b="1" dirty="0">
                <a:solidFill>
                  <a:schemeClr val="tx1"/>
                </a:solidFill>
                <a:effectLst>
                  <a:outerShdw blurRad="38100" dist="38100" dir="2700000" algn="tl">
                    <a:srgbClr val="000000">
                      <a:alpha val="43137"/>
                    </a:srgbClr>
                  </a:outerShdw>
                </a:effectLst>
              </a:rPr>
              <a:t>Asst. Lecturer: Muhammed F. </a:t>
            </a:r>
            <a:r>
              <a:rPr lang="en-US" sz="2400" b="1" dirty="0" err="1">
                <a:solidFill>
                  <a:schemeClr val="tx1"/>
                </a:solidFill>
                <a:effectLst>
                  <a:outerShdw blurRad="38100" dist="38100" dir="2700000" algn="tl">
                    <a:srgbClr val="000000">
                      <a:alpha val="43137"/>
                    </a:srgbClr>
                  </a:outerShdw>
                </a:effectLst>
              </a:rPr>
              <a:t>Abdulrazaq</a:t>
            </a:r>
            <a:endParaRPr lang="en-US" sz="2400" b="1" dirty="0">
              <a:solidFill>
                <a:schemeClr val="tx1"/>
              </a:solidFill>
              <a:effectLst>
                <a:outerShdw blurRad="38100" dist="38100" dir="2700000" algn="tl">
                  <a:srgbClr val="000000">
                    <a:alpha val="43137"/>
                  </a:srgbClr>
                </a:outerShdw>
              </a:effectLst>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38400" y="228599"/>
            <a:ext cx="4343400" cy="2812473"/>
          </a:xfrm>
          <a:prstGeom prst="rect">
            <a:avLst/>
          </a:prstGeom>
        </p:spPr>
      </p:pic>
    </p:spTree>
    <p:extLst>
      <p:ext uri="{BB962C8B-B14F-4D97-AF65-F5344CB8AC3E}">
        <p14:creationId xmlns:p14="http://schemas.microsoft.com/office/powerpoint/2010/main" val="29116103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066800"/>
            <a:ext cx="7620000" cy="4855882"/>
          </a:xfrm>
        </p:spPr>
      </p:pic>
      <p:sp>
        <p:nvSpPr>
          <p:cNvPr id="2" name="Title 1"/>
          <p:cNvSpPr>
            <a:spLocks noGrp="1"/>
          </p:cNvSpPr>
          <p:nvPr>
            <p:ph type="title"/>
          </p:nvPr>
        </p:nvSpPr>
        <p:spPr>
          <a:xfrm>
            <a:off x="457200" y="274638"/>
            <a:ext cx="8229600" cy="792162"/>
          </a:xfrm>
        </p:spPr>
        <p:txBody>
          <a:bodyPr/>
          <a:lstStyle/>
          <a:p>
            <a:r>
              <a:rPr lang="en-US" dirty="0"/>
              <a:t>Example</a:t>
            </a:r>
          </a:p>
        </p:txBody>
      </p:sp>
    </p:spTree>
    <p:extLst>
      <p:ext uri="{BB962C8B-B14F-4D97-AF65-F5344CB8AC3E}">
        <p14:creationId xmlns:p14="http://schemas.microsoft.com/office/powerpoint/2010/main" val="84924352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219200"/>
            <a:ext cx="7543800" cy="4648200"/>
          </a:xfrm>
        </p:spPr>
        <p:txBody>
          <a:bodyPr>
            <a:normAutofit fontScale="92500" lnSpcReduction="20000"/>
          </a:bodyPr>
          <a:lstStyle/>
          <a:p>
            <a:r>
              <a:rPr lang="en-US" dirty="0"/>
              <a:t>Your job is to create a reader-friendly paper that smoothly guides the reader from one idea to the next. To do this, you will need to read through your sentences one by one with your reader in mind, considering how well each sentence presents your ideas, and how clearly these ideas link to each other. </a:t>
            </a:r>
          </a:p>
          <a:p>
            <a:r>
              <a:rPr lang="en-US" dirty="0"/>
              <a:t>Your readers for this paper are your teacher and classmates. </a:t>
            </a:r>
          </a:p>
          <a:p>
            <a:r>
              <a:rPr lang="en-US" dirty="0"/>
              <a:t>To refine your paper, you will add some finishing touches to your introduction and conclusion. </a:t>
            </a:r>
          </a:p>
          <a:p>
            <a:r>
              <a:rPr lang="en-US" dirty="0"/>
              <a:t>You can polish your paper so it is cohesive and rich in detail. </a:t>
            </a:r>
          </a:p>
        </p:txBody>
      </p:sp>
      <p:sp>
        <p:nvSpPr>
          <p:cNvPr id="2" name="Title 1"/>
          <p:cNvSpPr>
            <a:spLocks noGrp="1"/>
          </p:cNvSpPr>
          <p:nvPr>
            <p:ph type="title"/>
          </p:nvPr>
        </p:nvSpPr>
        <p:spPr/>
        <p:txBody>
          <a:bodyPr>
            <a:normAutofit/>
          </a:bodyPr>
          <a:lstStyle/>
          <a:p>
            <a:r>
              <a:rPr lang="en-US" dirty="0"/>
              <a:t>Building a Paper: Refine </a:t>
            </a:r>
          </a:p>
        </p:txBody>
      </p:sp>
    </p:spTree>
    <p:extLst>
      <p:ext uri="{BB962C8B-B14F-4D97-AF65-F5344CB8AC3E}">
        <p14:creationId xmlns:p14="http://schemas.microsoft.com/office/powerpoint/2010/main" val="163191007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381000"/>
            <a:ext cx="7543800" cy="1981200"/>
          </a:xfrm>
        </p:spPr>
        <p:txBody>
          <a:bodyPr>
            <a:normAutofit fontScale="92500" lnSpcReduction="10000"/>
          </a:bodyPr>
          <a:lstStyle/>
          <a:p>
            <a:r>
              <a:rPr lang="en-US" dirty="0"/>
              <a:t>1-Engage your reader and introduce your topic. </a:t>
            </a:r>
          </a:p>
          <a:p>
            <a:r>
              <a:rPr lang="en-US" dirty="0"/>
              <a:t>2-Enstablish your purpose. </a:t>
            </a:r>
          </a:p>
          <a:p>
            <a:r>
              <a:rPr lang="en-US" dirty="0"/>
              <a:t>3-State your thesis. </a:t>
            </a:r>
          </a:p>
          <a:p>
            <a:r>
              <a:rPr lang="en-US" b="1" dirty="0"/>
              <a:t>Example: </a:t>
            </a:r>
          </a:p>
        </p:txBody>
      </p:sp>
      <p:sp>
        <p:nvSpPr>
          <p:cNvPr id="2" name="Title 1"/>
          <p:cNvSpPr>
            <a:spLocks noGrp="1"/>
          </p:cNvSpPr>
          <p:nvPr>
            <p:ph type="title"/>
          </p:nvPr>
        </p:nvSpPr>
        <p:spPr>
          <a:xfrm>
            <a:off x="609600" y="5715000"/>
            <a:ext cx="8382000" cy="1143000"/>
          </a:xfrm>
        </p:spPr>
        <p:txBody>
          <a:bodyPr>
            <a:normAutofit fontScale="90000"/>
          </a:bodyPr>
          <a:lstStyle/>
          <a:p>
            <a:r>
              <a:rPr lang="en-US" dirty="0"/>
              <a:t>Elements of Effective Introduction </a:t>
            </a:r>
          </a:p>
        </p:txBody>
      </p:sp>
      <p:pic>
        <p:nvPicPr>
          <p:cNvPr id="6146" name="Picture 2" descr="https://scontent.fbgt1-2.fna.fbcdn.net/v/t35.0-12/29514180_961646380678227_153996689_o.jpg?_nc_cat=0&amp;oh=2964ccdc53212bca9f27717a89df733a&amp;oe=5AB8A7FD"/>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9600" y="2256644"/>
            <a:ext cx="8410731" cy="3733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902352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752600"/>
            <a:ext cx="7543800" cy="3276600"/>
          </a:xfrm>
        </p:spPr>
        <p:txBody>
          <a:bodyPr/>
          <a:lstStyle/>
          <a:p>
            <a:r>
              <a:rPr lang="en-US" b="1" dirty="0"/>
              <a:t>Thesis:</a:t>
            </a:r>
            <a:r>
              <a:rPr lang="en-US" dirty="0"/>
              <a:t> The last sentence of the paragraph is the thesis statement, which commonly, though not always, appears at the conclusion of the introduction. </a:t>
            </a:r>
          </a:p>
        </p:txBody>
      </p:sp>
      <p:sp>
        <p:nvSpPr>
          <p:cNvPr id="2" name="Title 1"/>
          <p:cNvSpPr>
            <a:spLocks noGrp="1"/>
          </p:cNvSpPr>
          <p:nvPr>
            <p:ph type="title"/>
          </p:nvPr>
        </p:nvSpPr>
        <p:spPr/>
        <p:txBody>
          <a:bodyPr/>
          <a:lstStyle/>
          <a:p>
            <a:r>
              <a:rPr lang="en-US" dirty="0"/>
              <a:t>Thesis </a:t>
            </a:r>
          </a:p>
        </p:txBody>
      </p:sp>
    </p:spTree>
    <p:extLst>
      <p:ext uri="{BB962C8B-B14F-4D97-AF65-F5344CB8AC3E}">
        <p14:creationId xmlns:p14="http://schemas.microsoft.com/office/powerpoint/2010/main" val="428557493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The beginning of the introduction is sometimes called the “hook” because it grabs your reader’s attention and directs it toward what you have to say. </a:t>
            </a:r>
          </a:p>
        </p:txBody>
      </p:sp>
      <p:sp>
        <p:nvSpPr>
          <p:cNvPr id="2" name="Title 1"/>
          <p:cNvSpPr>
            <a:spLocks noGrp="1"/>
          </p:cNvSpPr>
          <p:nvPr>
            <p:ph type="title"/>
          </p:nvPr>
        </p:nvSpPr>
        <p:spPr>
          <a:xfrm>
            <a:off x="762000" y="4343400"/>
            <a:ext cx="6781800" cy="1981200"/>
          </a:xfrm>
        </p:spPr>
        <p:txBody>
          <a:bodyPr>
            <a:normAutofit/>
          </a:bodyPr>
          <a:lstStyle/>
          <a:p>
            <a:r>
              <a:rPr lang="en-US" dirty="0"/>
              <a:t>Engaging Your Reader and Introducing Your Topic </a:t>
            </a:r>
          </a:p>
        </p:txBody>
      </p:sp>
    </p:spTree>
    <p:extLst>
      <p:ext uri="{BB962C8B-B14F-4D97-AF65-F5344CB8AC3E}">
        <p14:creationId xmlns:p14="http://schemas.microsoft.com/office/powerpoint/2010/main" val="125793262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
            <a:ext cx="8229600" cy="5321491"/>
          </a:xfrm>
        </p:spPr>
        <p:txBody>
          <a:bodyPr/>
          <a:lstStyle/>
          <a:p>
            <a:r>
              <a:rPr lang="en-US" dirty="0"/>
              <a:t>1-Use a quotation or a surprising fact or statistic from your sources that relate to the focus of your topic. </a:t>
            </a:r>
          </a:p>
          <a:p>
            <a:r>
              <a:rPr lang="en-US" dirty="0"/>
              <a:t>2-Describe a problem, dilemma, or controversy associated with your topic. </a:t>
            </a:r>
          </a:p>
          <a:p>
            <a:r>
              <a:rPr lang="en-US" dirty="0"/>
              <a:t>3-Tell a story. </a:t>
            </a:r>
          </a:p>
          <a:p>
            <a:r>
              <a:rPr lang="en-US" dirty="0"/>
              <a:t>4- Relate a personal reason for your interest in the topic. </a:t>
            </a:r>
          </a:p>
          <a:p>
            <a:r>
              <a:rPr lang="en-US" dirty="0"/>
              <a:t>5-Define a word that is central to your topic. </a:t>
            </a:r>
          </a:p>
          <a:p>
            <a:r>
              <a:rPr lang="en-US" dirty="0"/>
              <a:t>6-Make a historical comparison or contrast. </a:t>
            </a:r>
          </a:p>
          <a:p>
            <a:endParaRPr lang="en-US" dirty="0"/>
          </a:p>
        </p:txBody>
      </p:sp>
      <p:sp>
        <p:nvSpPr>
          <p:cNvPr id="2" name="Title 1"/>
          <p:cNvSpPr>
            <a:spLocks noGrp="1"/>
          </p:cNvSpPr>
          <p:nvPr>
            <p:ph type="title"/>
          </p:nvPr>
        </p:nvSpPr>
        <p:spPr>
          <a:xfrm>
            <a:off x="762000" y="4572000"/>
            <a:ext cx="6781800" cy="1981200"/>
          </a:xfrm>
        </p:spPr>
        <p:txBody>
          <a:bodyPr>
            <a:normAutofit/>
          </a:bodyPr>
          <a:lstStyle/>
          <a:p>
            <a:r>
              <a:rPr lang="en-US" dirty="0"/>
              <a:t>Techniques for Writing a Hook </a:t>
            </a:r>
          </a:p>
        </p:txBody>
      </p:sp>
    </p:spTree>
    <p:extLst>
      <p:ext uri="{BB962C8B-B14F-4D97-AF65-F5344CB8AC3E}">
        <p14:creationId xmlns:p14="http://schemas.microsoft.com/office/powerpoint/2010/main" val="196010996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304800"/>
            <a:ext cx="7543800" cy="3352800"/>
          </a:xfrm>
        </p:spPr>
        <p:txBody>
          <a:bodyPr>
            <a:normAutofit fontScale="92500" lnSpcReduction="10000"/>
          </a:bodyPr>
          <a:lstStyle/>
          <a:p>
            <a:r>
              <a:rPr lang="en-US" dirty="0"/>
              <a:t>Your thesis statement is the single sentence that clearly tells what your paper will be about. So far, in your first draft, you have had a working thesis. Now you can polish it so it specifically explains how you paper will address the issue you raised in your introduction. </a:t>
            </a:r>
          </a:p>
          <a:p>
            <a:r>
              <a:rPr lang="en-US" b="1" dirty="0"/>
              <a:t>Example: </a:t>
            </a:r>
          </a:p>
          <a:p>
            <a:r>
              <a:rPr lang="en-US" sz="1500" b="1" dirty="0"/>
              <a:t>*Pay </a:t>
            </a:r>
            <a:r>
              <a:rPr lang="ar-IQ" sz="1500" b="1" dirty="0"/>
              <a:t>يكافئ</a:t>
            </a:r>
            <a:endParaRPr lang="en-US" sz="1500" b="1" dirty="0"/>
          </a:p>
          <a:p>
            <a:endParaRPr lang="en-US" dirty="0"/>
          </a:p>
        </p:txBody>
      </p:sp>
      <p:sp>
        <p:nvSpPr>
          <p:cNvPr id="2" name="Title 1"/>
          <p:cNvSpPr>
            <a:spLocks noGrp="1"/>
          </p:cNvSpPr>
          <p:nvPr>
            <p:ph type="title"/>
          </p:nvPr>
        </p:nvSpPr>
        <p:spPr>
          <a:xfrm>
            <a:off x="2362200" y="5867400"/>
            <a:ext cx="6400800" cy="838200"/>
          </a:xfrm>
        </p:spPr>
        <p:txBody>
          <a:bodyPr/>
          <a:lstStyle/>
          <a:p>
            <a:r>
              <a:rPr lang="en-US" dirty="0"/>
              <a:t>Stating Your Thesis </a:t>
            </a:r>
          </a:p>
        </p:txBody>
      </p:sp>
      <p:pic>
        <p:nvPicPr>
          <p:cNvPr id="7170" name="Picture 2" descr="C:\Users\sohaib\Desktop\29003867_959218484254350_199128410_n - Cop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3472" y="3429000"/>
            <a:ext cx="8305800" cy="243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681143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1-A final analysis of the main points of your paper. This is not a restatement of your thesis, but a new way of expressing your central ideas. </a:t>
            </a:r>
          </a:p>
          <a:p>
            <a:r>
              <a:rPr lang="en-US" dirty="0"/>
              <a:t>2-An ending comment that inspires your reader to continue thinking about your topic. </a:t>
            </a:r>
          </a:p>
          <a:p>
            <a:r>
              <a:rPr lang="en-US" b="1" dirty="0"/>
              <a:t>Example: </a:t>
            </a:r>
          </a:p>
        </p:txBody>
      </p:sp>
      <p:sp>
        <p:nvSpPr>
          <p:cNvPr id="2" name="Title 1"/>
          <p:cNvSpPr>
            <a:spLocks noGrp="1"/>
          </p:cNvSpPr>
          <p:nvPr>
            <p:ph type="title"/>
          </p:nvPr>
        </p:nvSpPr>
        <p:spPr/>
        <p:txBody>
          <a:bodyPr>
            <a:normAutofit fontScale="90000"/>
          </a:bodyPr>
          <a:lstStyle/>
          <a:p>
            <a:r>
              <a:rPr lang="en-US" dirty="0"/>
              <a:t>Elements of an Effective Conclusion </a:t>
            </a:r>
          </a:p>
        </p:txBody>
      </p:sp>
    </p:spTree>
    <p:extLst>
      <p:ext uri="{BB962C8B-B14F-4D97-AF65-F5344CB8AC3E}">
        <p14:creationId xmlns:p14="http://schemas.microsoft.com/office/powerpoint/2010/main" val="114161515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40895" y="1481328"/>
            <a:ext cx="7917305" cy="5132832"/>
          </a:xfrm>
        </p:spPr>
        <p:txBody>
          <a:bodyPr/>
          <a:lstStyle/>
          <a:p>
            <a:endParaRPr lang="en-US" dirty="0"/>
          </a:p>
        </p:txBody>
      </p:sp>
      <p:sp>
        <p:nvSpPr>
          <p:cNvPr id="2" name="Title 1"/>
          <p:cNvSpPr>
            <a:spLocks noGrp="1"/>
          </p:cNvSpPr>
          <p:nvPr>
            <p:ph type="title"/>
          </p:nvPr>
        </p:nvSpPr>
        <p:spPr>
          <a:xfrm>
            <a:off x="533400" y="274638"/>
            <a:ext cx="7932295" cy="1143000"/>
          </a:xfrm>
        </p:spPr>
        <p:txBody>
          <a:bodyPr/>
          <a:lstStyle/>
          <a:p>
            <a:endParaRPr lang="en-US" dirty="0"/>
          </a:p>
        </p:txBody>
      </p:sp>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3400" y="228600"/>
            <a:ext cx="7924800" cy="3309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0895" y="3538538"/>
            <a:ext cx="7924800" cy="30756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0971480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828800"/>
            <a:ext cx="7543800" cy="4267200"/>
          </a:xfrm>
        </p:spPr>
        <p:txBody>
          <a:bodyPr/>
          <a:lstStyle/>
          <a:p>
            <a:r>
              <a:rPr lang="en-US" dirty="0"/>
              <a:t>1-Use a quotation.</a:t>
            </a:r>
          </a:p>
          <a:p>
            <a:r>
              <a:rPr lang="en-US" dirty="0"/>
              <a:t>2-End with a powerful fact or other detail related to the topic of the paper. </a:t>
            </a:r>
          </a:p>
          <a:p>
            <a:r>
              <a:rPr lang="en-US" dirty="0"/>
              <a:t>3-Recommend a course of action, if called for in the material you present. </a:t>
            </a:r>
          </a:p>
        </p:txBody>
      </p:sp>
      <p:sp>
        <p:nvSpPr>
          <p:cNvPr id="2" name="Title 1"/>
          <p:cNvSpPr>
            <a:spLocks noGrp="1"/>
          </p:cNvSpPr>
          <p:nvPr>
            <p:ph type="title"/>
          </p:nvPr>
        </p:nvSpPr>
        <p:spPr/>
        <p:txBody>
          <a:bodyPr>
            <a:normAutofit fontScale="90000"/>
          </a:bodyPr>
          <a:lstStyle/>
          <a:p>
            <a:r>
              <a:rPr lang="en-US" dirty="0"/>
              <a:t>Techniques for Writing an Ending Comment </a:t>
            </a:r>
          </a:p>
        </p:txBody>
      </p:sp>
    </p:spTree>
    <p:extLst>
      <p:ext uri="{BB962C8B-B14F-4D97-AF65-F5344CB8AC3E}">
        <p14:creationId xmlns:p14="http://schemas.microsoft.com/office/powerpoint/2010/main" val="36888386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481328"/>
            <a:ext cx="7239000" cy="4525963"/>
          </a:xfrm>
        </p:spPr>
        <p:txBody>
          <a:bodyPr/>
          <a:lstStyle/>
          <a:p>
            <a:endParaRPr lang="en-US" dirty="0"/>
          </a:p>
        </p:txBody>
      </p:sp>
      <p:sp>
        <p:nvSpPr>
          <p:cNvPr id="2" name="Title 1"/>
          <p:cNvSpPr>
            <a:spLocks noGrp="1"/>
          </p:cNvSpPr>
          <p:nvPr>
            <p:ph type="title"/>
          </p:nvPr>
        </p:nvSpPr>
        <p:spPr>
          <a:xfrm>
            <a:off x="457200" y="152400"/>
            <a:ext cx="8229600" cy="1066800"/>
          </a:xfrm>
        </p:spPr>
        <p:txBody>
          <a:bodyPr/>
          <a:lstStyle/>
          <a:p>
            <a:r>
              <a:rPr lang="en-US" dirty="0"/>
              <a:t>Getting Feedback </a:t>
            </a:r>
          </a:p>
        </p:txBody>
      </p:sp>
      <p:pic>
        <p:nvPicPr>
          <p:cNvPr id="9218" name="Picture 2" descr="C:\Users\sohaib\Desktop\29004090_959218500921015_944776145_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219200"/>
            <a:ext cx="7772400" cy="4800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12511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295400"/>
            <a:ext cx="7696200" cy="4495800"/>
          </a:xfrm>
        </p:spPr>
        <p:txBody>
          <a:bodyPr>
            <a:normAutofit/>
          </a:bodyPr>
          <a:lstStyle/>
          <a:p>
            <a:pPr algn="just"/>
            <a:r>
              <a:rPr lang="en-US" dirty="0"/>
              <a:t>We agree and disagree with an author’s ideas or an idea from an article. </a:t>
            </a:r>
          </a:p>
          <a:p>
            <a:pPr algn="just"/>
            <a:r>
              <a:rPr lang="en-US" dirty="0"/>
              <a:t>When you write a response, you are having a short conversation with the author, explaining what his ideas mean to you. Also, writing a response gives you a chance to practice paraphrasing, a skill you will need often as you integrate evidence into your research paper. </a:t>
            </a:r>
          </a:p>
        </p:txBody>
      </p:sp>
      <p:sp>
        <p:nvSpPr>
          <p:cNvPr id="2" name="Title 1"/>
          <p:cNvSpPr>
            <a:spLocks noGrp="1"/>
          </p:cNvSpPr>
          <p:nvPr>
            <p:ph type="title"/>
          </p:nvPr>
        </p:nvSpPr>
        <p:spPr/>
        <p:txBody>
          <a:bodyPr/>
          <a:lstStyle/>
          <a:p>
            <a:r>
              <a:rPr lang="en-US" dirty="0"/>
              <a:t>Responding to Writing</a:t>
            </a:r>
          </a:p>
        </p:txBody>
      </p:sp>
    </p:spTree>
    <p:extLst>
      <p:ext uri="{BB962C8B-B14F-4D97-AF65-F5344CB8AC3E}">
        <p14:creationId xmlns:p14="http://schemas.microsoft.com/office/powerpoint/2010/main" val="284247234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b="1" dirty="0"/>
              <a:t>Five Techniques for building cohesion: </a:t>
            </a:r>
          </a:p>
          <a:p>
            <a:r>
              <a:rPr lang="en-US" dirty="0"/>
              <a:t>1-use guiding language </a:t>
            </a:r>
          </a:p>
          <a:p>
            <a:r>
              <a:rPr lang="en-US" dirty="0"/>
              <a:t>2-Create lexical chains </a:t>
            </a:r>
          </a:p>
          <a:p>
            <a:r>
              <a:rPr lang="en-US" dirty="0"/>
              <a:t>3-Use pronouns clearly </a:t>
            </a:r>
          </a:p>
          <a:p>
            <a:r>
              <a:rPr lang="en-US" dirty="0"/>
              <a:t>4-Keep verb tense consistent </a:t>
            </a:r>
          </a:p>
          <a:p>
            <a:r>
              <a:rPr lang="en-US" dirty="0"/>
              <a:t>5-Link old and new information </a:t>
            </a:r>
          </a:p>
          <a:p>
            <a:endParaRPr lang="en-US" dirty="0"/>
          </a:p>
        </p:txBody>
      </p:sp>
      <p:sp>
        <p:nvSpPr>
          <p:cNvPr id="2" name="Title 1"/>
          <p:cNvSpPr>
            <a:spLocks noGrp="1"/>
          </p:cNvSpPr>
          <p:nvPr>
            <p:ph type="title"/>
          </p:nvPr>
        </p:nvSpPr>
        <p:spPr/>
        <p:txBody>
          <a:bodyPr>
            <a:normAutofit fontScale="90000"/>
          </a:bodyPr>
          <a:lstStyle/>
          <a:p>
            <a:r>
              <a:rPr lang="en-US" dirty="0"/>
              <a:t>Building Cohesion in Your Paper </a:t>
            </a:r>
          </a:p>
        </p:txBody>
      </p:sp>
    </p:spTree>
    <p:extLst>
      <p:ext uri="{BB962C8B-B14F-4D97-AF65-F5344CB8AC3E}">
        <p14:creationId xmlns:p14="http://schemas.microsoft.com/office/powerpoint/2010/main" val="128277917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1-Ideas would flow logically from one point to the next. </a:t>
            </a:r>
          </a:p>
          <a:p>
            <a:r>
              <a:rPr lang="en-US" dirty="0"/>
              <a:t>2-Each paragraph begins with a topic sentence, followed by sentences that add ideas to develop the paragraph’s focus. </a:t>
            </a:r>
          </a:p>
          <a:p>
            <a:r>
              <a:rPr lang="en-US" dirty="0"/>
              <a:t>3-Explain a reason, give evidence, provide examples, present an alternative perspective. </a:t>
            </a:r>
          </a:p>
        </p:txBody>
      </p:sp>
      <p:sp>
        <p:nvSpPr>
          <p:cNvPr id="2" name="Title 1"/>
          <p:cNvSpPr>
            <a:spLocks noGrp="1"/>
          </p:cNvSpPr>
          <p:nvPr>
            <p:ph type="title"/>
          </p:nvPr>
        </p:nvSpPr>
        <p:spPr/>
        <p:txBody>
          <a:bodyPr/>
          <a:lstStyle/>
          <a:p>
            <a:r>
              <a:rPr lang="en-US" dirty="0"/>
              <a:t>Guiding Language </a:t>
            </a:r>
          </a:p>
        </p:txBody>
      </p:sp>
    </p:spTree>
    <p:extLst>
      <p:ext uri="{BB962C8B-B14F-4D97-AF65-F5344CB8AC3E}">
        <p14:creationId xmlns:p14="http://schemas.microsoft.com/office/powerpoint/2010/main" val="195576875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0"/>
            <a:ext cx="7543800" cy="762000"/>
          </a:xfrm>
        </p:spPr>
        <p:txBody>
          <a:bodyPr>
            <a:normAutofit lnSpcReduction="10000"/>
          </a:bodyPr>
          <a:lstStyle/>
          <a:p>
            <a:r>
              <a:rPr lang="en-US" b="1" dirty="0"/>
              <a:t>Example:</a:t>
            </a:r>
          </a:p>
          <a:p>
            <a:r>
              <a:rPr lang="en-US" sz="1600" b="1" dirty="0"/>
              <a:t>*Con artist: deceive  </a:t>
            </a:r>
          </a:p>
        </p:txBody>
      </p:sp>
      <p:sp>
        <p:nvSpPr>
          <p:cNvPr id="2" name="Title 1"/>
          <p:cNvSpPr>
            <a:spLocks noGrp="1"/>
          </p:cNvSpPr>
          <p:nvPr>
            <p:ph type="title"/>
          </p:nvPr>
        </p:nvSpPr>
        <p:spPr>
          <a:xfrm>
            <a:off x="524656" y="5486400"/>
            <a:ext cx="8085942" cy="914400"/>
          </a:xfrm>
        </p:spPr>
        <p:txBody>
          <a:bodyPr/>
          <a:lstStyle/>
          <a:p>
            <a:r>
              <a:rPr lang="en-US" dirty="0"/>
              <a:t>Guiding Language </a:t>
            </a:r>
          </a:p>
        </p:txBody>
      </p:sp>
      <p:pic>
        <p:nvPicPr>
          <p:cNvPr id="10242" name="Picture 2" descr="C:\Users\sohaib\Desktop\29019676_959218507587681_556840916_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4656" y="762000"/>
            <a:ext cx="8077199" cy="46243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2654215"/>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sohaib\Desktop\29138717_959218514254347_964949314_n.jpg"/>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565602" y="1481138"/>
            <a:ext cx="6012796" cy="452596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a:t>Chart </a:t>
            </a:r>
          </a:p>
        </p:txBody>
      </p:sp>
    </p:spTree>
    <p:extLst>
      <p:ext uri="{BB962C8B-B14F-4D97-AF65-F5344CB8AC3E}">
        <p14:creationId xmlns:p14="http://schemas.microsoft.com/office/powerpoint/2010/main" val="3412173527"/>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sohaib\Desktop\29019748_959218524254346_956760637_n.jpg"/>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219200" y="152400"/>
            <a:ext cx="6781800" cy="51816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762000" y="5105400"/>
            <a:ext cx="6781800" cy="1524000"/>
          </a:xfrm>
        </p:spPr>
        <p:txBody>
          <a:bodyPr/>
          <a:lstStyle/>
          <a:p>
            <a:r>
              <a:rPr lang="en-US" dirty="0"/>
              <a:t>Chart </a:t>
            </a:r>
          </a:p>
        </p:txBody>
      </p:sp>
    </p:spTree>
    <p:extLst>
      <p:ext uri="{BB962C8B-B14F-4D97-AF65-F5344CB8AC3E}">
        <p14:creationId xmlns:p14="http://schemas.microsoft.com/office/powerpoint/2010/main" val="2747975443"/>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685800"/>
            <a:ext cx="7543800" cy="1219200"/>
          </a:xfrm>
        </p:spPr>
        <p:txBody>
          <a:bodyPr>
            <a:normAutofit fontScale="77500" lnSpcReduction="20000"/>
          </a:bodyPr>
          <a:lstStyle/>
          <a:p>
            <a:r>
              <a:rPr lang="en-US" dirty="0"/>
              <a:t>Repeating key words or related words can help to emphasize important ideas and show ideas are organized. These repetitions are called lexical chains. </a:t>
            </a:r>
          </a:p>
          <a:p>
            <a:r>
              <a:rPr lang="en-US" b="1" dirty="0"/>
              <a:t>Example: </a:t>
            </a:r>
          </a:p>
        </p:txBody>
      </p:sp>
      <p:sp>
        <p:nvSpPr>
          <p:cNvPr id="2" name="Title 1"/>
          <p:cNvSpPr>
            <a:spLocks noGrp="1"/>
          </p:cNvSpPr>
          <p:nvPr>
            <p:ph type="title"/>
          </p:nvPr>
        </p:nvSpPr>
        <p:spPr>
          <a:xfrm>
            <a:off x="152400" y="5867400"/>
            <a:ext cx="8915400" cy="1143000"/>
          </a:xfrm>
        </p:spPr>
        <p:txBody>
          <a:bodyPr/>
          <a:lstStyle/>
          <a:p>
            <a:r>
              <a:rPr lang="en-US" dirty="0"/>
              <a:t>Creating Lexical Chains </a:t>
            </a:r>
          </a:p>
        </p:txBody>
      </p:sp>
      <p:pic>
        <p:nvPicPr>
          <p:cNvPr id="13314" name="Picture 2" descr="C:\Users\sohaib\Desktop\29019357_959218534254345_1921698206_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828800"/>
            <a:ext cx="7543800" cy="2066925"/>
          </a:xfrm>
          <a:prstGeom prst="rect">
            <a:avLst/>
          </a:prstGeom>
          <a:noFill/>
          <a:extLst>
            <a:ext uri="{909E8E84-426E-40DD-AFC4-6F175D3DCCD1}">
              <a14:hiddenFill xmlns:a14="http://schemas.microsoft.com/office/drawing/2010/main">
                <a:solidFill>
                  <a:srgbClr val="FFFFFF"/>
                </a:solidFill>
              </a14:hiddenFill>
            </a:ext>
          </a:extLst>
        </p:spPr>
      </p:pic>
      <p:pic>
        <p:nvPicPr>
          <p:cNvPr id="13315" name="Picture 3" descr="C:\Users\sohaib\Desktop\29134659_959218547587677_693063047_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3895726"/>
            <a:ext cx="7543800" cy="22002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5975274"/>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algn="just"/>
            <a:r>
              <a:rPr lang="en-US" dirty="0"/>
              <a:t>Academic writers commonly use demonstrative pronouns either by themselves or paired with a “catch-all noun,” or general noun, such as “this characteristic” or “these problems.” Demonstrative pronouns, either alone or with a catch-all noun, refer to an entire passage that has already been discussed and connect it to a new idea.  </a:t>
            </a:r>
          </a:p>
          <a:p>
            <a:pPr algn="just"/>
            <a:r>
              <a:rPr lang="en-US" dirty="0"/>
              <a:t>Catch-all nouns: are very useful when you want to summarize an idea rather than describe it with specific details. </a:t>
            </a:r>
          </a:p>
        </p:txBody>
      </p:sp>
      <p:sp>
        <p:nvSpPr>
          <p:cNvPr id="2" name="Title 1"/>
          <p:cNvSpPr>
            <a:spLocks noGrp="1"/>
          </p:cNvSpPr>
          <p:nvPr>
            <p:ph type="title"/>
          </p:nvPr>
        </p:nvSpPr>
        <p:spPr/>
        <p:txBody>
          <a:bodyPr/>
          <a:lstStyle/>
          <a:p>
            <a:r>
              <a:rPr lang="en-US" dirty="0"/>
              <a:t>Use Pronouns Clearly </a:t>
            </a:r>
          </a:p>
        </p:txBody>
      </p:sp>
    </p:spTree>
    <p:extLst>
      <p:ext uri="{BB962C8B-B14F-4D97-AF65-F5344CB8AC3E}">
        <p14:creationId xmlns:p14="http://schemas.microsoft.com/office/powerpoint/2010/main" val="2898247132"/>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p>
        </p:txBody>
      </p:sp>
      <p:sp>
        <p:nvSpPr>
          <p:cNvPr id="2" name="Title 1"/>
          <p:cNvSpPr>
            <a:spLocks noGrp="1"/>
          </p:cNvSpPr>
          <p:nvPr>
            <p:ph type="title"/>
          </p:nvPr>
        </p:nvSpPr>
        <p:spPr/>
        <p:txBody>
          <a:bodyPr/>
          <a:lstStyle/>
          <a:p>
            <a:r>
              <a:rPr lang="en-US" dirty="0"/>
              <a:t>Examples </a:t>
            </a:r>
          </a:p>
        </p:txBody>
      </p:sp>
      <p:pic>
        <p:nvPicPr>
          <p:cNvPr id="14338" name="Picture 2" descr="C:\Users\sohaib\Desktop\28945158_959218594254339_1654486422_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381000"/>
            <a:ext cx="8229600" cy="4876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6219039"/>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p>
        </p:txBody>
      </p:sp>
      <p:sp>
        <p:nvSpPr>
          <p:cNvPr id="2" name="Title 1"/>
          <p:cNvSpPr>
            <a:spLocks noGrp="1"/>
          </p:cNvSpPr>
          <p:nvPr>
            <p:ph type="title"/>
          </p:nvPr>
        </p:nvSpPr>
        <p:spPr/>
        <p:txBody>
          <a:bodyPr/>
          <a:lstStyle/>
          <a:p>
            <a:r>
              <a:rPr lang="en-US" dirty="0"/>
              <a:t>Example </a:t>
            </a:r>
          </a:p>
        </p:txBody>
      </p:sp>
      <p:pic>
        <p:nvPicPr>
          <p:cNvPr id="15362" name="Picture 2" descr="C:\Users\sohaib\Desktop\28944472_959218604254338_1331094842_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84" y="381000"/>
            <a:ext cx="9144000" cy="472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077303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81328"/>
            <a:ext cx="8229600" cy="4371785"/>
          </a:xfrm>
        </p:spPr>
        <p:txBody>
          <a:bodyPr/>
          <a:lstStyle/>
          <a:p>
            <a:endParaRPr lang="en-US" dirty="0"/>
          </a:p>
        </p:txBody>
      </p:sp>
      <p:sp>
        <p:nvSpPr>
          <p:cNvPr id="2" name="Title 1"/>
          <p:cNvSpPr>
            <a:spLocks noGrp="1"/>
          </p:cNvSpPr>
          <p:nvPr>
            <p:ph type="title"/>
          </p:nvPr>
        </p:nvSpPr>
        <p:spPr>
          <a:xfrm>
            <a:off x="152400" y="5715000"/>
            <a:ext cx="7391400" cy="1219200"/>
          </a:xfrm>
        </p:spPr>
        <p:txBody>
          <a:bodyPr/>
          <a:lstStyle/>
          <a:p>
            <a:r>
              <a:rPr lang="en-US" dirty="0"/>
              <a:t>Example </a:t>
            </a:r>
          </a:p>
        </p:txBody>
      </p:sp>
      <p:pic>
        <p:nvPicPr>
          <p:cNvPr id="16386" name="Picture 2" descr="C:\Users\sohaib\Desktop\29137927_959218627587669_1096671870_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928" y="152400"/>
            <a:ext cx="9144000" cy="5700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85339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533400"/>
            <a:ext cx="7772400" cy="4495800"/>
          </a:xfrm>
        </p:spPr>
        <p:txBody>
          <a:bodyPr>
            <a:normAutofit fontScale="70000" lnSpcReduction="20000"/>
          </a:bodyPr>
          <a:lstStyle/>
          <a:p>
            <a:r>
              <a:rPr lang="en-US" dirty="0"/>
              <a:t>1-</a:t>
            </a:r>
            <a:r>
              <a:rPr lang="en-US" b="1" dirty="0"/>
              <a:t>Responses are subjective: </a:t>
            </a:r>
            <a:r>
              <a:rPr lang="en-US" dirty="0"/>
              <a:t>This means you explain your opinion, perception, or insight about an idea or ideas in the article. </a:t>
            </a:r>
          </a:p>
          <a:p>
            <a:r>
              <a:rPr lang="en-US" b="1" dirty="0"/>
              <a:t>2-Responses vary in content: </a:t>
            </a:r>
            <a:endParaRPr lang="en-US" dirty="0"/>
          </a:p>
          <a:p>
            <a:r>
              <a:rPr lang="en-US" b="1" dirty="0"/>
              <a:t>A-Personal Experience: </a:t>
            </a:r>
            <a:r>
              <a:rPr lang="en-US" dirty="0"/>
              <a:t>Write about an idea in the article that matches  your own experience or reminds you of something you or someone else you know has experienced. </a:t>
            </a:r>
          </a:p>
          <a:p>
            <a:r>
              <a:rPr lang="en-US" b="1" dirty="0"/>
              <a:t>B-Application: </a:t>
            </a:r>
            <a:r>
              <a:rPr lang="en-US" dirty="0"/>
              <a:t>Write about something that illustrates an idea in the article. This might be something you have read or heard that applies to or supports what the author has written. </a:t>
            </a:r>
          </a:p>
          <a:p>
            <a:r>
              <a:rPr lang="en-US" b="1" dirty="0"/>
              <a:t>C-Agree/Disagree: </a:t>
            </a:r>
            <a:r>
              <a:rPr lang="en-US" dirty="0"/>
              <a:t>Write about a point the author makes that you strongly agree or disagree with. In your response include an explanation of why you think this way.</a:t>
            </a:r>
          </a:p>
          <a:p>
            <a:r>
              <a:rPr lang="en-US" b="1" dirty="0"/>
              <a:t>3-Responses vary in length</a:t>
            </a:r>
            <a:r>
              <a:rPr lang="en-US" dirty="0"/>
              <a:t>: the length depends on such factors as the requirements of your assignment and the length of the original source.  </a:t>
            </a:r>
            <a:r>
              <a:rPr lang="en-US" b="1" dirty="0"/>
              <a:t> </a:t>
            </a:r>
          </a:p>
        </p:txBody>
      </p:sp>
      <p:sp>
        <p:nvSpPr>
          <p:cNvPr id="2" name="Title 1"/>
          <p:cNvSpPr>
            <a:spLocks noGrp="1"/>
          </p:cNvSpPr>
          <p:nvPr>
            <p:ph type="title"/>
          </p:nvPr>
        </p:nvSpPr>
        <p:spPr>
          <a:xfrm>
            <a:off x="762000" y="4876800"/>
            <a:ext cx="7543800" cy="1447800"/>
          </a:xfrm>
        </p:spPr>
        <p:txBody>
          <a:bodyPr>
            <a:normAutofit/>
          </a:bodyPr>
          <a:lstStyle/>
          <a:p>
            <a:r>
              <a:rPr lang="en-US" dirty="0"/>
              <a:t>Three Characteristics of a Response </a:t>
            </a:r>
          </a:p>
        </p:txBody>
      </p:sp>
    </p:spTree>
    <p:extLst>
      <p:ext uri="{BB962C8B-B14F-4D97-AF65-F5344CB8AC3E}">
        <p14:creationId xmlns:p14="http://schemas.microsoft.com/office/powerpoint/2010/main" val="2279085040"/>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Most common verb tense used in academic writing is simple present, followed by simple past as the second most common. </a:t>
            </a:r>
          </a:p>
        </p:txBody>
      </p:sp>
      <p:sp>
        <p:nvSpPr>
          <p:cNvPr id="2" name="Title 1"/>
          <p:cNvSpPr>
            <a:spLocks noGrp="1"/>
          </p:cNvSpPr>
          <p:nvPr>
            <p:ph type="title"/>
          </p:nvPr>
        </p:nvSpPr>
        <p:spPr>
          <a:xfrm>
            <a:off x="762000" y="4572000"/>
            <a:ext cx="7543800" cy="1600200"/>
          </a:xfrm>
        </p:spPr>
        <p:txBody>
          <a:bodyPr>
            <a:normAutofit/>
          </a:bodyPr>
          <a:lstStyle/>
          <a:p>
            <a:r>
              <a:rPr lang="en-US" dirty="0"/>
              <a:t>Keep Verb Tense Consistent </a:t>
            </a:r>
          </a:p>
        </p:txBody>
      </p:sp>
    </p:spTree>
    <p:extLst>
      <p:ext uri="{BB962C8B-B14F-4D97-AF65-F5344CB8AC3E}">
        <p14:creationId xmlns:p14="http://schemas.microsoft.com/office/powerpoint/2010/main" val="3339697411"/>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4876799"/>
          </a:xfrm>
        </p:spPr>
        <p:txBody>
          <a:bodyPr>
            <a:normAutofit fontScale="85000" lnSpcReduction="10000"/>
          </a:bodyPr>
          <a:lstStyle/>
          <a:p>
            <a:r>
              <a:rPr lang="en-US" dirty="0"/>
              <a:t>1-Use simple present and simple past unless there is a clear reason to choose another verb tense. </a:t>
            </a:r>
          </a:p>
          <a:p>
            <a:r>
              <a:rPr lang="en-US" dirty="0"/>
              <a:t>-Simple present is used to present general information, facts, opinions, and research findings. It is also used in citations and paraphrases. </a:t>
            </a:r>
          </a:p>
          <a:p>
            <a:r>
              <a:rPr lang="en-US" dirty="0"/>
              <a:t>-Simple past is used to refer to specific events that began and ended in the past. </a:t>
            </a:r>
          </a:p>
          <a:p>
            <a:r>
              <a:rPr lang="en-US" dirty="0"/>
              <a:t>2-Provide a signal word or time phrase when switching times frames.</a:t>
            </a:r>
          </a:p>
          <a:p>
            <a:r>
              <a:rPr lang="en-US" dirty="0"/>
              <a:t>-Use time phrases that help the reader understand the context of the past event, such as “at that time,” “in the past,” or “in 2001.” </a:t>
            </a:r>
          </a:p>
          <a:p>
            <a:r>
              <a:rPr lang="en-US" dirty="0"/>
              <a:t>-Use a time phrase also when switching back to present tense if this will help your reader. </a:t>
            </a:r>
          </a:p>
        </p:txBody>
      </p:sp>
      <p:sp>
        <p:nvSpPr>
          <p:cNvPr id="2" name="Title 1"/>
          <p:cNvSpPr>
            <a:spLocks noGrp="1"/>
          </p:cNvSpPr>
          <p:nvPr>
            <p:ph type="title"/>
          </p:nvPr>
        </p:nvSpPr>
        <p:spPr>
          <a:xfrm>
            <a:off x="381000" y="5029200"/>
            <a:ext cx="8153400" cy="1447800"/>
          </a:xfrm>
        </p:spPr>
        <p:txBody>
          <a:bodyPr>
            <a:normAutofit/>
          </a:bodyPr>
          <a:lstStyle/>
          <a:p>
            <a:r>
              <a:rPr lang="en-US" dirty="0"/>
              <a:t>Guidelines for Verb Tense Choice </a:t>
            </a:r>
          </a:p>
        </p:txBody>
      </p:sp>
    </p:spTree>
    <p:extLst>
      <p:ext uri="{BB962C8B-B14F-4D97-AF65-F5344CB8AC3E}">
        <p14:creationId xmlns:p14="http://schemas.microsoft.com/office/powerpoint/2010/main" val="2775792899"/>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81329"/>
            <a:ext cx="8229600" cy="3624072"/>
          </a:xfrm>
        </p:spPr>
        <p:txBody>
          <a:bodyPr/>
          <a:lstStyle/>
          <a:p>
            <a:endParaRPr lang="en-US" dirty="0"/>
          </a:p>
        </p:txBody>
      </p:sp>
      <p:sp>
        <p:nvSpPr>
          <p:cNvPr id="2" name="Title 1"/>
          <p:cNvSpPr>
            <a:spLocks noGrp="1"/>
          </p:cNvSpPr>
          <p:nvPr>
            <p:ph type="title"/>
          </p:nvPr>
        </p:nvSpPr>
        <p:spPr/>
        <p:txBody>
          <a:bodyPr/>
          <a:lstStyle/>
          <a:p>
            <a:r>
              <a:rPr lang="en-US" dirty="0"/>
              <a:t>Example </a:t>
            </a:r>
          </a:p>
        </p:txBody>
      </p:sp>
      <p:pic>
        <p:nvPicPr>
          <p:cNvPr id="17410" name="Picture 2" descr="C:\Users\sohaib\Desktop\29243543_959218637587668_1825218702_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266" y="381000"/>
            <a:ext cx="8610600" cy="4876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3337733"/>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8495" y="1222948"/>
            <a:ext cx="8526905" cy="4034852"/>
          </a:xfrm>
        </p:spPr>
        <p:txBody>
          <a:bodyPr/>
          <a:lstStyle/>
          <a:p>
            <a:endParaRPr lang="en-US" dirty="0"/>
          </a:p>
        </p:txBody>
      </p:sp>
      <p:sp>
        <p:nvSpPr>
          <p:cNvPr id="2" name="Title 1"/>
          <p:cNvSpPr>
            <a:spLocks noGrp="1"/>
          </p:cNvSpPr>
          <p:nvPr>
            <p:ph type="title"/>
          </p:nvPr>
        </p:nvSpPr>
        <p:spPr/>
        <p:txBody>
          <a:bodyPr/>
          <a:lstStyle/>
          <a:p>
            <a:r>
              <a:rPr lang="en-US" dirty="0"/>
              <a:t>Example </a:t>
            </a:r>
          </a:p>
        </p:txBody>
      </p:sp>
      <p:pic>
        <p:nvPicPr>
          <p:cNvPr id="18434" name="Picture 2" descr="C:\Users\sohaib\Desktop\29250472_959218660920999_128094178_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143000"/>
            <a:ext cx="8763000" cy="4190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2520682"/>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Placing old information in the first part of the sentence, followed by new information in the later part of the sentence. </a:t>
            </a:r>
          </a:p>
        </p:txBody>
      </p:sp>
      <p:sp>
        <p:nvSpPr>
          <p:cNvPr id="2" name="Title 1"/>
          <p:cNvSpPr>
            <a:spLocks noGrp="1"/>
          </p:cNvSpPr>
          <p:nvPr>
            <p:ph type="title"/>
          </p:nvPr>
        </p:nvSpPr>
        <p:spPr/>
        <p:txBody>
          <a:bodyPr>
            <a:normAutofit fontScale="90000"/>
          </a:bodyPr>
          <a:lstStyle/>
          <a:p>
            <a:r>
              <a:rPr lang="en-US" dirty="0"/>
              <a:t>Linking Old and New Information </a:t>
            </a:r>
          </a:p>
        </p:txBody>
      </p:sp>
    </p:spTree>
    <p:extLst>
      <p:ext uri="{BB962C8B-B14F-4D97-AF65-F5344CB8AC3E}">
        <p14:creationId xmlns:p14="http://schemas.microsoft.com/office/powerpoint/2010/main" val="2371916917"/>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81329"/>
            <a:ext cx="8229600" cy="3547872"/>
          </a:xfrm>
        </p:spPr>
        <p:txBody>
          <a:bodyPr/>
          <a:lstStyle/>
          <a:p>
            <a:endParaRPr lang="en-US" dirty="0"/>
          </a:p>
        </p:txBody>
      </p:sp>
      <p:sp>
        <p:nvSpPr>
          <p:cNvPr id="2" name="Title 1"/>
          <p:cNvSpPr>
            <a:spLocks noGrp="1"/>
          </p:cNvSpPr>
          <p:nvPr>
            <p:ph type="title"/>
          </p:nvPr>
        </p:nvSpPr>
        <p:spPr/>
        <p:txBody>
          <a:bodyPr/>
          <a:lstStyle/>
          <a:p>
            <a:r>
              <a:rPr lang="en-US" dirty="0"/>
              <a:t>Example </a:t>
            </a:r>
          </a:p>
        </p:txBody>
      </p:sp>
      <p:pic>
        <p:nvPicPr>
          <p:cNvPr id="19458" name="Picture 2" descr="C:\Users\sohaib\Desktop\29138088_959218714254327_1007594813_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533400"/>
            <a:ext cx="8628045" cy="4876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0340687"/>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C:\Users\sohaib\Desktop\29003917_959218680920997_1456694980_n.jpg"/>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990600" y="1447800"/>
            <a:ext cx="7143750" cy="388223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a:t>Example </a:t>
            </a:r>
          </a:p>
        </p:txBody>
      </p:sp>
    </p:spTree>
    <p:extLst>
      <p:ext uri="{BB962C8B-B14F-4D97-AF65-F5344CB8AC3E}">
        <p14:creationId xmlns:p14="http://schemas.microsoft.com/office/powerpoint/2010/main" val="1092665962"/>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524000"/>
            <a:ext cx="7543800" cy="3962400"/>
          </a:xfrm>
        </p:spPr>
        <p:txBody>
          <a:bodyPr>
            <a:normAutofit fontScale="85000" lnSpcReduction="20000"/>
          </a:bodyPr>
          <a:lstStyle/>
          <a:p>
            <a:r>
              <a:rPr lang="en-US" b="1" dirty="0"/>
              <a:t>Three Reasons to Document Sources: </a:t>
            </a:r>
          </a:p>
          <a:p>
            <a:pPr algn="just"/>
            <a:r>
              <a:rPr lang="en-US" dirty="0"/>
              <a:t>1-To let the reader know that you have carefully researched your ideas. </a:t>
            </a:r>
          </a:p>
          <a:p>
            <a:pPr algn="just"/>
            <a:r>
              <a:rPr lang="en-US" dirty="0"/>
              <a:t>2-To tell the reader where to find the original source if she wants to learn more about your topic. </a:t>
            </a:r>
          </a:p>
          <a:p>
            <a:pPr algn="just"/>
            <a:r>
              <a:rPr lang="en-US" dirty="0"/>
              <a:t>3-To avoid plagiarism, a serious offense in academic writing. </a:t>
            </a:r>
          </a:p>
          <a:p>
            <a:pPr lvl="0">
              <a:buClr>
                <a:srgbClr val="AD0101"/>
              </a:buClr>
            </a:pPr>
            <a:r>
              <a:rPr lang="en-US" b="1" dirty="0">
                <a:solidFill>
                  <a:srgbClr val="303030"/>
                </a:solidFill>
              </a:rPr>
              <a:t>Links for documentation: </a:t>
            </a:r>
          </a:p>
          <a:p>
            <a:pPr lvl="0">
              <a:buClr>
                <a:srgbClr val="AD0101"/>
              </a:buClr>
            </a:pPr>
            <a:r>
              <a:rPr lang="en-US" dirty="0">
                <a:solidFill>
                  <a:srgbClr val="303030"/>
                </a:solidFill>
                <a:hlinkClick r:id="rId2"/>
              </a:rPr>
              <a:t>http://www.citationmachine.net/mla/cite-a-website</a:t>
            </a:r>
            <a:endParaRPr lang="en-US" dirty="0">
              <a:solidFill>
                <a:srgbClr val="303030"/>
              </a:solidFill>
            </a:endParaRPr>
          </a:p>
          <a:p>
            <a:pPr lvl="0">
              <a:buClr>
                <a:srgbClr val="AD0101"/>
              </a:buClr>
            </a:pPr>
            <a:r>
              <a:rPr lang="en-US" dirty="0">
                <a:solidFill>
                  <a:srgbClr val="303030"/>
                </a:solidFill>
                <a:hlinkClick r:id="rId3"/>
              </a:rPr>
              <a:t>https://scholar.google.com/</a:t>
            </a:r>
            <a:endParaRPr lang="en-US" dirty="0">
              <a:solidFill>
                <a:srgbClr val="303030"/>
              </a:solidFill>
            </a:endParaRPr>
          </a:p>
          <a:p>
            <a:pPr algn="just"/>
            <a:endParaRPr lang="en-US" dirty="0"/>
          </a:p>
        </p:txBody>
      </p:sp>
      <p:sp>
        <p:nvSpPr>
          <p:cNvPr id="2" name="Title 1"/>
          <p:cNvSpPr>
            <a:spLocks noGrp="1"/>
          </p:cNvSpPr>
          <p:nvPr>
            <p:ph type="title"/>
          </p:nvPr>
        </p:nvSpPr>
        <p:spPr/>
        <p:txBody>
          <a:bodyPr>
            <a:normAutofit/>
          </a:bodyPr>
          <a:lstStyle/>
          <a:p>
            <a:r>
              <a:rPr lang="en-US" dirty="0"/>
              <a:t>Documenting Your Evidence </a:t>
            </a:r>
          </a:p>
        </p:txBody>
      </p:sp>
    </p:spTree>
    <p:extLst>
      <p:ext uri="{BB962C8B-B14F-4D97-AF65-F5344CB8AC3E}">
        <p14:creationId xmlns:p14="http://schemas.microsoft.com/office/powerpoint/2010/main" val="2364543865"/>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81329"/>
            <a:ext cx="8229600" cy="3700272"/>
          </a:xfrm>
        </p:spPr>
        <p:txBody>
          <a:bodyPr/>
          <a:lstStyle/>
          <a:p>
            <a:endParaRPr lang="en-US" dirty="0"/>
          </a:p>
        </p:txBody>
      </p:sp>
      <p:sp>
        <p:nvSpPr>
          <p:cNvPr id="2" name="Title 1"/>
          <p:cNvSpPr>
            <a:spLocks noGrp="1"/>
          </p:cNvSpPr>
          <p:nvPr>
            <p:ph type="title"/>
          </p:nvPr>
        </p:nvSpPr>
        <p:spPr>
          <a:xfrm>
            <a:off x="0" y="5486400"/>
            <a:ext cx="9144000" cy="1447800"/>
          </a:xfrm>
        </p:spPr>
        <p:txBody>
          <a:bodyPr/>
          <a:lstStyle/>
          <a:p>
            <a:r>
              <a:rPr lang="en-US" dirty="0"/>
              <a:t>APA Documentation  </a:t>
            </a:r>
          </a:p>
        </p:txBody>
      </p:sp>
      <p:pic>
        <p:nvPicPr>
          <p:cNvPr id="21506" name="Picture 2" descr="C:\Users\sohaib\Desktop\29138011_959218734254325_111169847_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62" y="533400"/>
            <a:ext cx="8915400" cy="49979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186718"/>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p>
        </p:txBody>
      </p:sp>
      <p:sp>
        <p:nvSpPr>
          <p:cNvPr id="2" name="Title 1"/>
          <p:cNvSpPr>
            <a:spLocks noGrp="1"/>
          </p:cNvSpPr>
          <p:nvPr>
            <p:ph type="title"/>
          </p:nvPr>
        </p:nvSpPr>
        <p:spPr>
          <a:xfrm>
            <a:off x="228600" y="5943600"/>
            <a:ext cx="8915400" cy="1066800"/>
          </a:xfrm>
        </p:spPr>
        <p:txBody>
          <a:bodyPr/>
          <a:lstStyle/>
          <a:p>
            <a:r>
              <a:rPr lang="en-US" dirty="0"/>
              <a:t>Example Reference List</a:t>
            </a:r>
          </a:p>
        </p:txBody>
      </p:sp>
      <p:pic>
        <p:nvPicPr>
          <p:cNvPr id="22530" name="Picture 2" descr="C:\Users\sohaib\Desktop\29135019_959218740920991_1069523787_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249"/>
            <a:ext cx="8458200" cy="609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69608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60664" y="1481138"/>
            <a:ext cx="7622672" cy="4525962"/>
          </a:xfrm>
        </p:spPr>
      </p:pic>
      <p:sp>
        <p:nvSpPr>
          <p:cNvPr id="2" name="Title 1"/>
          <p:cNvSpPr>
            <a:spLocks noGrp="1"/>
          </p:cNvSpPr>
          <p:nvPr>
            <p:ph type="title"/>
          </p:nvPr>
        </p:nvSpPr>
        <p:spPr/>
        <p:txBody>
          <a:bodyPr>
            <a:normAutofit fontScale="90000"/>
          </a:bodyPr>
          <a:lstStyle/>
          <a:p>
            <a:r>
              <a:rPr lang="en-US" dirty="0"/>
              <a:t>Example 1</a:t>
            </a:r>
            <a:br>
              <a:rPr lang="en-US" dirty="0"/>
            </a:br>
            <a:r>
              <a:rPr lang="en-US" sz="1600" dirty="0"/>
              <a:t>*Seamstress </a:t>
            </a:r>
            <a:r>
              <a:rPr lang="ar-IQ" sz="1600" dirty="0"/>
              <a:t>خياطة</a:t>
            </a:r>
            <a:r>
              <a:rPr lang="en-US" sz="1600" dirty="0"/>
              <a:t/>
            </a:r>
            <a:br>
              <a:rPr lang="en-US" sz="1600" dirty="0"/>
            </a:br>
            <a:r>
              <a:rPr lang="en-US" sz="1600" dirty="0"/>
              <a:t>*Sew /’u/</a:t>
            </a:r>
          </a:p>
        </p:txBody>
      </p:sp>
    </p:spTree>
    <p:extLst>
      <p:ext uri="{BB962C8B-B14F-4D97-AF65-F5344CB8AC3E}">
        <p14:creationId xmlns:p14="http://schemas.microsoft.com/office/powerpoint/2010/main" val="456862910"/>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b="1" dirty="0"/>
              <a:t>Choosing A Topic, Writing A Research Proposal</a:t>
            </a:r>
          </a:p>
          <a:p>
            <a:r>
              <a:rPr lang="en-US" dirty="0"/>
              <a:t>You must first take the preliminary steps of clarifying your topic and research question, and finding sources that will help you answer your question. </a:t>
            </a:r>
          </a:p>
          <a:p>
            <a:endParaRPr lang="en-US" b="1" dirty="0"/>
          </a:p>
        </p:txBody>
      </p:sp>
      <p:sp>
        <p:nvSpPr>
          <p:cNvPr id="2" name="Title 1"/>
          <p:cNvSpPr>
            <a:spLocks noGrp="1"/>
          </p:cNvSpPr>
          <p:nvPr>
            <p:ph type="title"/>
          </p:nvPr>
        </p:nvSpPr>
        <p:spPr/>
        <p:txBody>
          <a:bodyPr>
            <a:normAutofit fontScale="90000"/>
          </a:bodyPr>
          <a:lstStyle/>
          <a:p>
            <a:r>
              <a:rPr lang="en-US" dirty="0"/>
              <a:t>Building A Paper: Independent Research </a:t>
            </a:r>
          </a:p>
        </p:txBody>
      </p:sp>
    </p:spTree>
    <p:extLst>
      <p:ext uri="{BB962C8B-B14F-4D97-AF65-F5344CB8AC3E}">
        <p14:creationId xmlns:p14="http://schemas.microsoft.com/office/powerpoint/2010/main" val="2213465560"/>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1-Find ideas for topics </a:t>
            </a:r>
          </a:p>
          <a:p>
            <a:r>
              <a:rPr lang="en-US" dirty="0"/>
              <a:t>2-Narrow your topic </a:t>
            </a:r>
          </a:p>
          <a:p>
            <a:r>
              <a:rPr lang="en-US" dirty="0"/>
              <a:t>3-Write a research proposal </a:t>
            </a:r>
          </a:p>
        </p:txBody>
      </p:sp>
      <p:sp>
        <p:nvSpPr>
          <p:cNvPr id="2" name="Title 1"/>
          <p:cNvSpPr>
            <a:spLocks noGrp="1"/>
          </p:cNvSpPr>
          <p:nvPr>
            <p:ph type="title"/>
          </p:nvPr>
        </p:nvSpPr>
        <p:spPr/>
        <p:txBody>
          <a:bodyPr>
            <a:normAutofit fontScale="90000"/>
          </a:bodyPr>
          <a:lstStyle/>
          <a:p>
            <a:r>
              <a:rPr lang="en-US" dirty="0"/>
              <a:t>Three Steps for Choosing a Research Topic </a:t>
            </a:r>
          </a:p>
        </p:txBody>
      </p:sp>
    </p:spTree>
    <p:extLst>
      <p:ext uri="{BB962C8B-B14F-4D97-AF65-F5344CB8AC3E}">
        <p14:creationId xmlns:p14="http://schemas.microsoft.com/office/powerpoint/2010/main" val="3193922597"/>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295400"/>
            <a:ext cx="7543800" cy="3886200"/>
          </a:xfrm>
        </p:spPr>
        <p:txBody>
          <a:bodyPr/>
          <a:lstStyle/>
          <a:p>
            <a:pPr algn="just"/>
            <a:r>
              <a:rPr lang="en-US" dirty="0"/>
              <a:t>1-Look for a subject that you want to learn more about. It is not easy to write a good research paper if you’re not interested in learning about the topic. </a:t>
            </a:r>
          </a:p>
          <a:p>
            <a:pPr algn="just"/>
            <a:r>
              <a:rPr lang="en-US" dirty="0"/>
              <a:t>2-Choose a subject that is appropriate for your level of knowledge. A subject that is too technical or that requires specialized knowledge you don’t have will take a lot of extra time. </a:t>
            </a:r>
          </a:p>
        </p:txBody>
      </p:sp>
      <p:sp>
        <p:nvSpPr>
          <p:cNvPr id="2" name="Title 1"/>
          <p:cNvSpPr>
            <a:spLocks noGrp="1"/>
          </p:cNvSpPr>
          <p:nvPr>
            <p:ph type="title"/>
          </p:nvPr>
        </p:nvSpPr>
        <p:spPr/>
        <p:txBody>
          <a:bodyPr>
            <a:normAutofit/>
          </a:bodyPr>
          <a:lstStyle/>
          <a:p>
            <a:r>
              <a:rPr lang="en-US" dirty="0"/>
              <a:t>Finding Ideas for Topics </a:t>
            </a:r>
          </a:p>
        </p:txBody>
      </p:sp>
    </p:spTree>
    <p:extLst>
      <p:ext uri="{BB962C8B-B14F-4D97-AF65-F5344CB8AC3E}">
        <p14:creationId xmlns:p14="http://schemas.microsoft.com/office/powerpoint/2010/main" val="2779106203"/>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1-Your Experience and Interests </a:t>
            </a:r>
          </a:p>
          <a:p>
            <a:r>
              <a:rPr lang="en-US" dirty="0"/>
              <a:t>2-Classes </a:t>
            </a:r>
          </a:p>
          <a:p>
            <a:r>
              <a:rPr lang="en-US" dirty="0"/>
              <a:t>3-The Web </a:t>
            </a:r>
          </a:p>
          <a:p>
            <a:r>
              <a:rPr lang="en-US" dirty="0"/>
              <a:t>4-Newspapers and Magazines </a:t>
            </a:r>
          </a:p>
        </p:txBody>
      </p:sp>
      <p:sp>
        <p:nvSpPr>
          <p:cNvPr id="2" name="Title 1"/>
          <p:cNvSpPr>
            <a:spLocks noGrp="1"/>
          </p:cNvSpPr>
          <p:nvPr>
            <p:ph type="title"/>
          </p:nvPr>
        </p:nvSpPr>
        <p:spPr>
          <a:xfrm>
            <a:off x="457200" y="3810000"/>
            <a:ext cx="7086600" cy="2057400"/>
          </a:xfrm>
        </p:spPr>
        <p:txBody>
          <a:bodyPr>
            <a:normAutofit/>
          </a:bodyPr>
          <a:lstStyle/>
          <a:p>
            <a:r>
              <a:rPr lang="en-US" dirty="0"/>
              <a:t>Some Places Where You May Find Good Ideas for Topics </a:t>
            </a:r>
          </a:p>
        </p:txBody>
      </p:sp>
    </p:spTree>
    <p:extLst>
      <p:ext uri="{BB962C8B-B14F-4D97-AF65-F5344CB8AC3E}">
        <p14:creationId xmlns:p14="http://schemas.microsoft.com/office/powerpoint/2010/main" val="184348369"/>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304800"/>
            <a:ext cx="7543800" cy="2682180"/>
          </a:xfrm>
        </p:spPr>
        <p:txBody>
          <a:bodyPr>
            <a:normAutofit fontScale="92500" lnSpcReduction="10000"/>
          </a:bodyPr>
          <a:lstStyle/>
          <a:p>
            <a:pPr algn="just"/>
            <a:r>
              <a:rPr lang="en-US" dirty="0"/>
              <a:t>The subject of a research paper should be specific. While most instructors will not accept Wikipedia as a reliable source for your final research paper, at this exploratory stage, Wikipedia can be an excellent tool.  </a:t>
            </a:r>
          </a:p>
          <a:p>
            <a:r>
              <a:rPr lang="en-US" b="1" dirty="0"/>
              <a:t>Example: </a:t>
            </a:r>
          </a:p>
          <a:p>
            <a:r>
              <a:rPr lang="en-US" sz="1500" b="1" dirty="0"/>
              <a:t>*snowboarding </a:t>
            </a:r>
            <a:r>
              <a:rPr lang="ar-IQ" sz="1500" b="1" dirty="0"/>
              <a:t>التزلج على الجليد</a:t>
            </a:r>
            <a:endParaRPr lang="en-US" sz="1500" b="1" dirty="0"/>
          </a:p>
        </p:txBody>
      </p:sp>
      <p:sp>
        <p:nvSpPr>
          <p:cNvPr id="2" name="Title 1"/>
          <p:cNvSpPr>
            <a:spLocks noGrp="1"/>
          </p:cNvSpPr>
          <p:nvPr>
            <p:ph type="title"/>
          </p:nvPr>
        </p:nvSpPr>
        <p:spPr>
          <a:xfrm>
            <a:off x="533400" y="4572000"/>
            <a:ext cx="8458200" cy="2362200"/>
          </a:xfrm>
        </p:spPr>
        <p:txBody>
          <a:bodyPr/>
          <a:lstStyle/>
          <a:p>
            <a:r>
              <a:rPr lang="en-US" dirty="0"/>
              <a:t>Narrowing A Topic </a:t>
            </a:r>
          </a:p>
        </p:txBody>
      </p:sp>
      <p:pic>
        <p:nvPicPr>
          <p:cNvPr id="23554" name="Picture 2" descr="C:\Users\sohaib\Desktop\28945159_959218750920990_1953424089_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895" y="3142937"/>
            <a:ext cx="8754256" cy="3505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1124128"/>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524000"/>
            <a:ext cx="7543800" cy="3200400"/>
          </a:xfrm>
        </p:spPr>
        <p:txBody>
          <a:bodyPr/>
          <a:lstStyle/>
          <a:p>
            <a:r>
              <a:rPr lang="en-US" dirty="0"/>
              <a:t>1-It is about 75 to 100 words long. </a:t>
            </a:r>
          </a:p>
          <a:p>
            <a:r>
              <a:rPr lang="en-US" dirty="0"/>
              <a:t>2-It is written in informal language.  </a:t>
            </a:r>
          </a:p>
          <a:p>
            <a:r>
              <a:rPr lang="en-US" dirty="0"/>
              <a:t>3-It includes the topic you will research. </a:t>
            </a:r>
          </a:p>
          <a:p>
            <a:r>
              <a:rPr lang="en-US" dirty="0"/>
              <a:t>4-It gives an explanation of why the topic interests you. </a:t>
            </a:r>
          </a:p>
          <a:p>
            <a:endParaRPr lang="en-US" dirty="0"/>
          </a:p>
        </p:txBody>
      </p:sp>
      <p:sp>
        <p:nvSpPr>
          <p:cNvPr id="2" name="Title 1"/>
          <p:cNvSpPr>
            <a:spLocks noGrp="1"/>
          </p:cNvSpPr>
          <p:nvPr>
            <p:ph type="title"/>
          </p:nvPr>
        </p:nvSpPr>
        <p:spPr/>
        <p:txBody>
          <a:bodyPr>
            <a:normAutofit/>
          </a:bodyPr>
          <a:lstStyle/>
          <a:p>
            <a:r>
              <a:rPr lang="en-US" dirty="0"/>
              <a:t>Writing a Research Proposal </a:t>
            </a:r>
          </a:p>
        </p:txBody>
      </p:sp>
    </p:spTree>
    <p:extLst>
      <p:ext uri="{BB962C8B-B14F-4D97-AF65-F5344CB8AC3E}">
        <p14:creationId xmlns:p14="http://schemas.microsoft.com/office/powerpoint/2010/main" val="4079752440"/>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81329"/>
            <a:ext cx="8229600" cy="3090672"/>
          </a:xfrm>
        </p:spPr>
        <p:txBody>
          <a:bodyPr/>
          <a:lstStyle/>
          <a:p>
            <a:endParaRPr lang="en-US" dirty="0"/>
          </a:p>
        </p:txBody>
      </p:sp>
      <p:sp>
        <p:nvSpPr>
          <p:cNvPr id="2" name="Title 1"/>
          <p:cNvSpPr>
            <a:spLocks noGrp="1"/>
          </p:cNvSpPr>
          <p:nvPr>
            <p:ph type="title"/>
          </p:nvPr>
        </p:nvSpPr>
        <p:spPr/>
        <p:txBody>
          <a:bodyPr/>
          <a:lstStyle/>
          <a:p>
            <a:r>
              <a:rPr lang="en-US" dirty="0"/>
              <a:t>Samples </a:t>
            </a:r>
          </a:p>
        </p:txBody>
      </p:sp>
      <p:pic>
        <p:nvPicPr>
          <p:cNvPr id="24578" name="Picture 2" descr="C:\Users\sohaib\Desktop\28946398_959218760920989_1280756543_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8" y="1219200"/>
            <a:ext cx="9144000" cy="35941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7855963"/>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81329"/>
            <a:ext cx="8229600" cy="3700272"/>
          </a:xfrm>
        </p:spPr>
        <p:txBody>
          <a:bodyPr/>
          <a:lstStyle/>
          <a:p>
            <a:endParaRPr lang="en-US" dirty="0"/>
          </a:p>
        </p:txBody>
      </p:sp>
      <p:sp>
        <p:nvSpPr>
          <p:cNvPr id="2" name="Title 1"/>
          <p:cNvSpPr>
            <a:spLocks noGrp="1"/>
          </p:cNvSpPr>
          <p:nvPr>
            <p:ph type="title"/>
          </p:nvPr>
        </p:nvSpPr>
        <p:spPr>
          <a:xfrm>
            <a:off x="152400" y="5105400"/>
            <a:ext cx="8763000" cy="1905000"/>
          </a:xfrm>
        </p:spPr>
        <p:txBody>
          <a:bodyPr/>
          <a:lstStyle/>
          <a:p>
            <a:r>
              <a:rPr lang="en-US" dirty="0"/>
              <a:t>Samples</a:t>
            </a:r>
            <a:br>
              <a:rPr lang="en-US" dirty="0"/>
            </a:br>
            <a:r>
              <a:rPr lang="en-US" sz="1400" dirty="0"/>
              <a:t>*patch </a:t>
            </a:r>
            <a:r>
              <a:rPr lang="ar-IQ" sz="1400" dirty="0"/>
              <a:t>مستنقع/بركة</a:t>
            </a:r>
            <a:r>
              <a:rPr lang="en-US" sz="1400" dirty="0"/>
              <a:t> </a:t>
            </a:r>
          </a:p>
        </p:txBody>
      </p:sp>
      <p:pic>
        <p:nvPicPr>
          <p:cNvPr id="25602" name="Picture 2" descr="C:\Users\sohaib\Desktop\29138839_959218777587654_1335993575_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457201"/>
            <a:ext cx="8686800" cy="5029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091551"/>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1-Search for information. </a:t>
            </a:r>
          </a:p>
          <a:p>
            <a:r>
              <a:rPr lang="en-US" dirty="0"/>
              <a:t>2-Evaluate sources. </a:t>
            </a:r>
          </a:p>
          <a:p>
            <a:r>
              <a:rPr lang="en-US" dirty="0"/>
              <a:t>3-Write working reference list. </a:t>
            </a:r>
          </a:p>
        </p:txBody>
      </p:sp>
      <p:sp>
        <p:nvSpPr>
          <p:cNvPr id="2" name="Title 1"/>
          <p:cNvSpPr>
            <a:spLocks noGrp="1"/>
          </p:cNvSpPr>
          <p:nvPr>
            <p:ph type="title"/>
          </p:nvPr>
        </p:nvSpPr>
        <p:spPr>
          <a:xfrm>
            <a:off x="762000" y="4572000"/>
            <a:ext cx="7543800" cy="1600200"/>
          </a:xfrm>
        </p:spPr>
        <p:txBody>
          <a:bodyPr>
            <a:normAutofit/>
          </a:bodyPr>
          <a:lstStyle/>
          <a:p>
            <a:r>
              <a:rPr lang="en-US" dirty="0"/>
              <a:t>Three Steps for Finding Sources </a:t>
            </a:r>
          </a:p>
        </p:txBody>
      </p:sp>
    </p:spTree>
    <p:extLst>
      <p:ext uri="{BB962C8B-B14F-4D97-AF65-F5344CB8AC3E}">
        <p14:creationId xmlns:p14="http://schemas.microsoft.com/office/powerpoint/2010/main" val="492680120"/>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1-Balance between the fun of exploring ideas with the need to find a useful collection of sources for the assignment. </a:t>
            </a:r>
          </a:p>
          <a:p>
            <a:r>
              <a:rPr lang="en-US" dirty="0"/>
              <a:t>2-You may find sources that interest you more than your original topic and decide to pursue a new subject. </a:t>
            </a:r>
          </a:p>
          <a:p>
            <a:r>
              <a:rPr lang="en-US" dirty="0"/>
              <a:t>3-Create a list of words and phrases that are related. </a:t>
            </a:r>
          </a:p>
          <a:p>
            <a:r>
              <a:rPr lang="en-US" dirty="0"/>
              <a:t>4-You can delete the articles that are not useful. </a:t>
            </a:r>
          </a:p>
          <a:p>
            <a:endParaRPr lang="en-US" dirty="0"/>
          </a:p>
        </p:txBody>
      </p:sp>
      <p:sp>
        <p:nvSpPr>
          <p:cNvPr id="2" name="Title 1"/>
          <p:cNvSpPr>
            <a:spLocks noGrp="1"/>
          </p:cNvSpPr>
          <p:nvPr>
            <p:ph type="title"/>
          </p:nvPr>
        </p:nvSpPr>
        <p:spPr/>
        <p:txBody>
          <a:bodyPr>
            <a:normAutofit/>
          </a:bodyPr>
          <a:lstStyle/>
          <a:p>
            <a:r>
              <a:rPr lang="en-US" dirty="0"/>
              <a:t>Searching for Information </a:t>
            </a:r>
          </a:p>
        </p:txBody>
      </p:sp>
    </p:spTree>
    <p:extLst>
      <p:ext uri="{BB962C8B-B14F-4D97-AF65-F5344CB8AC3E}">
        <p14:creationId xmlns:p14="http://schemas.microsoft.com/office/powerpoint/2010/main" val="12358724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67779" y="1481138"/>
            <a:ext cx="6408441" cy="4525962"/>
          </a:xfrm>
        </p:spPr>
      </p:pic>
      <p:sp>
        <p:nvSpPr>
          <p:cNvPr id="2" name="Title 1"/>
          <p:cNvSpPr>
            <a:spLocks noGrp="1"/>
          </p:cNvSpPr>
          <p:nvPr>
            <p:ph type="title"/>
          </p:nvPr>
        </p:nvSpPr>
        <p:spPr/>
        <p:txBody>
          <a:bodyPr/>
          <a:lstStyle/>
          <a:p>
            <a:r>
              <a:rPr lang="en-US" dirty="0"/>
              <a:t>Example 2</a:t>
            </a:r>
          </a:p>
        </p:txBody>
      </p:sp>
    </p:spTree>
    <p:extLst>
      <p:ext uri="{BB962C8B-B14F-4D97-AF65-F5344CB8AC3E}">
        <p14:creationId xmlns:p14="http://schemas.microsoft.com/office/powerpoint/2010/main" val="253184031"/>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4876801"/>
          </a:xfrm>
        </p:spPr>
        <p:txBody>
          <a:bodyPr/>
          <a:lstStyle/>
          <a:p>
            <a:r>
              <a:rPr lang="en-US" b="1" dirty="0"/>
              <a:t>1- The Internet </a:t>
            </a:r>
          </a:p>
          <a:p>
            <a:r>
              <a:rPr lang="en-US" dirty="0"/>
              <a:t>-The internet is one place where information is easy to access and read. But be careful— many sites contain unreliable information and hidden biases. </a:t>
            </a:r>
          </a:p>
          <a:p>
            <a:r>
              <a:rPr lang="en-US" dirty="0"/>
              <a:t>-When you type in your search term, list the most important key word first (e.g., </a:t>
            </a:r>
            <a:r>
              <a:rPr lang="en-US" i="1" dirty="0"/>
              <a:t>stress and health effects</a:t>
            </a:r>
            <a:r>
              <a:rPr lang="en-US" dirty="0"/>
              <a:t>)</a:t>
            </a:r>
          </a:p>
          <a:p>
            <a:endParaRPr lang="en-US" dirty="0"/>
          </a:p>
        </p:txBody>
      </p:sp>
      <p:sp>
        <p:nvSpPr>
          <p:cNvPr id="2" name="Title 1"/>
          <p:cNvSpPr>
            <a:spLocks noGrp="1"/>
          </p:cNvSpPr>
          <p:nvPr>
            <p:ph type="title"/>
          </p:nvPr>
        </p:nvSpPr>
        <p:spPr>
          <a:xfrm>
            <a:off x="1143000" y="4191000"/>
            <a:ext cx="6781800" cy="2133600"/>
          </a:xfrm>
        </p:spPr>
        <p:txBody>
          <a:bodyPr>
            <a:normAutofit/>
          </a:bodyPr>
          <a:lstStyle/>
          <a:p>
            <a:r>
              <a:rPr lang="en-US" dirty="0"/>
              <a:t>Common Places to Find Information for a Research Paper </a:t>
            </a:r>
          </a:p>
        </p:txBody>
      </p:sp>
    </p:spTree>
    <p:extLst>
      <p:ext uri="{BB962C8B-B14F-4D97-AF65-F5344CB8AC3E}">
        <p14:creationId xmlns:p14="http://schemas.microsoft.com/office/powerpoint/2010/main" val="3107982906"/>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533400"/>
            <a:ext cx="7543800" cy="4191000"/>
          </a:xfrm>
        </p:spPr>
        <p:txBody>
          <a:bodyPr>
            <a:normAutofit fontScale="92500" lnSpcReduction="10000"/>
          </a:bodyPr>
          <a:lstStyle/>
          <a:p>
            <a:r>
              <a:rPr lang="en-US" b="1" dirty="0"/>
              <a:t>2- Electronic Databases </a:t>
            </a:r>
          </a:p>
          <a:p>
            <a:r>
              <a:rPr lang="en-US" dirty="0"/>
              <a:t>-You can find them in the libraries </a:t>
            </a:r>
          </a:p>
          <a:p>
            <a:r>
              <a:rPr lang="en-US" dirty="0"/>
              <a:t>-EBSCO Host, </a:t>
            </a:r>
            <a:r>
              <a:rPr lang="en-US" dirty="0" err="1"/>
              <a:t>InfoTrac</a:t>
            </a:r>
            <a:r>
              <a:rPr lang="en-US" dirty="0"/>
              <a:t>, and </a:t>
            </a:r>
            <a:r>
              <a:rPr lang="en-US" dirty="0" err="1"/>
              <a:t>ProQuest</a:t>
            </a:r>
            <a:r>
              <a:rPr lang="en-US" dirty="0"/>
              <a:t> </a:t>
            </a:r>
          </a:p>
          <a:p>
            <a:r>
              <a:rPr lang="en-US" dirty="0"/>
              <a:t>-articles, periodicals, newspapers, encyclopedias, and other reference works. </a:t>
            </a:r>
          </a:p>
          <a:p>
            <a:r>
              <a:rPr lang="en-US" b="1" dirty="0"/>
              <a:t>3- Books </a:t>
            </a:r>
          </a:p>
          <a:p>
            <a:r>
              <a:rPr lang="en-US" dirty="0"/>
              <a:t>-Reliable and in-depth information </a:t>
            </a:r>
          </a:p>
          <a:p>
            <a:r>
              <a:rPr lang="en-US" b="1" dirty="0"/>
              <a:t>4-Newspapers </a:t>
            </a:r>
            <a:r>
              <a:rPr lang="en-US" dirty="0"/>
              <a:t>are a good place to look for short articles, but be aware that the information may be focused too specifically on their place of publication. </a:t>
            </a:r>
            <a:r>
              <a:rPr lang="en-US" b="1" dirty="0"/>
              <a:t> </a:t>
            </a:r>
          </a:p>
          <a:p>
            <a:endParaRPr lang="en-US" dirty="0"/>
          </a:p>
        </p:txBody>
      </p:sp>
      <p:sp>
        <p:nvSpPr>
          <p:cNvPr id="2" name="Title 1"/>
          <p:cNvSpPr>
            <a:spLocks noGrp="1"/>
          </p:cNvSpPr>
          <p:nvPr>
            <p:ph type="title"/>
          </p:nvPr>
        </p:nvSpPr>
        <p:spPr>
          <a:xfrm>
            <a:off x="1066800" y="4648200"/>
            <a:ext cx="6781800" cy="1905000"/>
          </a:xfrm>
        </p:spPr>
        <p:txBody>
          <a:bodyPr>
            <a:normAutofit fontScale="90000"/>
          </a:bodyPr>
          <a:lstStyle/>
          <a:p>
            <a:r>
              <a:rPr lang="en-US" dirty="0"/>
              <a:t>Common Places to Find Information for a Research Paper </a:t>
            </a:r>
          </a:p>
        </p:txBody>
      </p:sp>
    </p:spTree>
    <p:extLst>
      <p:ext uri="{BB962C8B-B14F-4D97-AF65-F5344CB8AC3E}">
        <p14:creationId xmlns:p14="http://schemas.microsoft.com/office/powerpoint/2010/main" val="918771861"/>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b="1" dirty="0"/>
              <a:t>5-Interviews </a:t>
            </a:r>
            <a:r>
              <a:rPr lang="en-US" dirty="0"/>
              <a:t>with a person can provide information directly related to your research. </a:t>
            </a:r>
            <a:endParaRPr lang="en-US" b="1" dirty="0"/>
          </a:p>
        </p:txBody>
      </p:sp>
      <p:sp>
        <p:nvSpPr>
          <p:cNvPr id="2" name="Title 1"/>
          <p:cNvSpPr>
            <a:spLocks noGrp="1"/>
          </p:cNvSpPr>
          <p:nvPr>
            <p:ph type="title"/>
          </p:nvPr>
        </p:nvSpPr>
        <p:spPr>
          <a:xfrm>
            <a:off x="381000" y="3886200"/>
            <a:ext cx="7924800" cy="2667000"/>
          </a:xfrm>
        </p:spPr>
        <p:txBody>
          <a:bodyPr>
            <a:normAutofit/>
          </a:bodyPr>
          <a:lstStyle/>
          <a:p>
            <a:r>
              <a:rPr lang="en-US" dirty="0"/>
              <a:t>Common Places to Find Information for a Research Paper </a:t>
            </a:r>
          </a:p>
        </p:txBody>
      </p:sp>
    </p:spTree>
    <p:extLst>
      <p:ext uri="{BB962C8B-B14F-4D97-AF65-F5344CB8AC3E}">
        <p14:creationId xmlns:p14="http://schemas.microsoft.com/office/powerpoint/2010/main" val="2001147017"/>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447800"/>
            <a:ext cx="7543800" cy="4724400"/>
          </a:xfrm>
        </p:spPr>
        <p:txBody>
          <a:bodyPr>
            <a:normAutofit/>
          </a:bodyPr>
          <a:lstStyle/>
          <a:p>
            <a:r>
              <a:rPr lang="en-US" dirty="0"/>
              <a:t>1-Is the source about the topic? </a:t>
            </a:r>
          </a:p>
          <a:p>
            <a:r>
              <a:rPr lang="en-US" dirty="0"/>
              <a:t>2-Is it enough information or too much? </a:t>
            </a:r>
          </a:p>
          <a:p>
            <a:r>
              <a:rPr lang="en-US" dirty="0"/>
              <a:t>3-What kind of information does it offer?</a:t>
            </a:r>
          </a:p>
          <a:p>
            <a:r>
              <a:rPr lang="en-US" dirty="0"/>
              <a:t>4-Is it up-to-date?</a:t>
            </a:r>
          </a:p>
          <a:p>
            <a:r>
              <a:rPr lang="en-US" dirty="0"/>
              <a:t>-If your topic is a current problem, you probably don’t want to use articles that are more than six to eight years old. However, if you are writing about historical trends, you will want sources that go back a number of years. </a:t>
            </a:r>
          </a:p>
        </p:txBody>
      </p:sp>
      <p:sp>
        <p:nvSpPr>
          <p:cNvPr id="2" name="Title 1"/>
          <p:cNvSpPr>
            <a:spLocks noGrp="1"/>
          </p:cNvSpPr>
          <p:nvPr>
            <p:ph type="title"/>
          </p:nvPr>
        </p:nvSpPr>
        <p:spPr/>
        <p:txBody>
          <a:bodyPr>
            <a:normAutofit fontScale="90000"/>
          </a:bodyPr>
          <a:lstStyle/>
          <a:p>
            <a:r>
              <a:rPr lang="en-US" dirty="0"/>
              <a:t>Guidelines for Evaluating Sources </a:t>
            </a:r>
          </a:p>
        </p:txBody>
      </p:sp>
    </p:spTree>
    <p:extLst>
      <p:ext uri="{BB962C8B-B14F-4D97-AF65-F5344CB8AC3E}">
        <p14:creationId xmlns:p14="http://schemas.microsoft.com/office/powerpoint/2010/main" val="3348412469"/>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5-How is the information biased? </a:t>
            </a:r>
          </a:p>
        </p:txBody>
      </p:sp>
      <p:sp>
        <p:nvSpPr>
          <p:cNvPr id="2" name="Title 1"/>
          <p:cNvSpPr>
            <a:spLocks noGrp="1"/>
          </p:cNvSpPr>
          <p:nvPr>
            <p:ph type="title"/>
          </p:nvPr>
        </p:nvSpPr>
        <p:spPr/>
        <p:txBody>
          <a:bodyPr>
            <a:normAutofit fontScale="90000"/>
          </a:bodyPr>
          <a:lstStyle/>
          <a:p>
            <a:r>
              <a:rPr lang="en-US" dirty="0"/>
              <a:t>Guidelines for Evaluating Sources </a:t>
            </a:r>
          </a:p>
        </p:txBody>
      </p:sp>
    </p:spTree>
    <p:extLst>
      <p:ext uri="{BB962C8B-B14F-4D97-AF65-F5344CB8AC3E}">
        <p14:creationId xmlns:p14="http://schemas.microsoft.com/office/powerpoint/2010/main" val="3838723768"/>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219200"/>
            <a:ext cx="7543800" cy="4495800"/>
          </a:xfrm>
        </p:spPr>
        <p:txBody>
          <a:bodyPr>
            <a:normAutofit/>
          </a:bodyPr>
          <a:lstStyle/>
          <a:p>
            <a:r>
              <a:rPr lang="en-US" dirty="0"/>
              <a:t>-Government Sites (.</a:t>
            </a:r>
            <a:r>
              <a:rPr lang="en-US" dirty="0" err="1"/>
              <a:t>gov</a:t>
            </a:r>
            <a:r>
              <a:rPr lang="en-US" dirty="0"/>
              <a:t>): are reliable sources of facts and statistics </a:t>
            </a:r>
          </a:p>
          <a:p>
            <a:r>
              <a:rPr lang="en-US" dirty="0"/>
              <a:t>-Educational sites (.</a:t>
            </a:r>
            <a:r>
              <a:rPr lang="en-US" dirty="0" err="1"/>
              <a:t>edu</a:t>
            </a:r>
            <a:r>
              <a:rPr lang="en-US" dirty="0"/>
              <a:t>) are good to find reliable information. </a:t>
            </a:r>
          </a:p>
          <a:p>
            <a:r>
              <a:rPr lang="en-US" dirty="0"/>
              <a:t>-Nonprofit organizations may be objective or biased. </a:t>
            </a:r>
          </a:p>
          <a:p>
            <a:r>
              <a:rPr lang="en-US" dirty="0"/>
              <a:t>-Commercial providers (.com) are not considered objective sources. </a:t>
            </a:r>
          </a:p>
          <a:p>
            <a:r>
              <a:rPr lang="en-US" dirty="0"/>
              <a:t>-Personal websites are not reliable (blog and </a:t>
            </a:r>
            <a:r>
              <a:rPr lang="en-US" dirty="0" err="1"/>
              <a:t>.net</a:t>
            </a:r>
            <a:r>
              <a:rPr lang="en-US" dirty="0"/>
              <a:t>).  </a:t>
            </a:r>
          </a:p>
          <a:p>
            <a:endParaRPr lang="en-US" dirty="0"/>
          </a:p>
        </p:txBody>
      </p:sp>
      <p:sp>
        <p:nvSpPr>
          <p:cNvPr id="2" name="Title 1"/>
          <p:cNvSpPr>
            <a:spLocks noGrp="1"/>
          </p:cNvSpPr>
          <p:nvPr>
            <p:ph type="title"/>
          </p:nvPr>
        </p:nvSpPr>
        <p:spPr/>
        <p:txBody>
          <a:bodyPr>
            <a:normAutofit fontScale="90000"/>
          </a:bodyPr>
          <a:lstStyle/>
          <a:p>
            <a:r>
              <a:rPr lang="en-US" dirty="0"/>
              <a:t>Guidelines for Evaluating Websites </a:t>
            </a:r>
          </a:p>
        </p:txBody>
      </p:sp>
    </p:spTree>
    <p:extLst>
      <p:ext uri="{BB962C8B-B14F-4D97-AF65-F5344CB8AC3E}">
        <p14:creationId xmlns:p14="http://schemas.microsoft.com/office/powerpoint/2010/main" val="3548273349"/>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371600"/>
            <a:ext cx="7543800" cy="4419600"/>
          </a:xfrm>
        </p:spPr>
        <p:txBody>
          <a:bodyPr>
            <a:normAutofit/>
          </a:bodyPr>
          <a:lstStyle/>
          <a:p>
            <a:r>
              <a:rPr lang="en-US" dirty="0"/>
              <a:t>-It will provide a good start for finding information for your paper. </a:t>
            </a:r>
          </a:p>
          <a:p>
            <a:r>
              <a:rPr lang="en-US" dirty="0"/>
              <a:t>-It should include the topic and research question at the top. </a:t>
            </a:r>
          </a:p>
          <a:p>
            <a:r>
              <a:rPr lang="en-US" dirty="0"/>
              <a:t>-For each source, the references list should include the title, author, date, and short description of the content of the source. </a:t>
            </a:r>
          </a:p>
        </p:txBody>
      </p:sp>
      <p:sp>
        <p:nvSpPr>
          <p:cNvPr id="2" name="Title 1"/>
          <p:cNvSpPr>
            <a:spLocks noGrp="1"/>
          </p:cNvSpPr>
          <p:nvPr>
            <p:ph type="title"/>
          </p:nvPr>
        </p:nvSpPr>
        <p:spPr/>
        <p:txBody>
          <a:bodyPr>
            <a:normAutofit fontScale="90000"/>
          </a:bodyPr>
          <a:lstStyle/>
          <a:p>
            <a:r>
              <a:rPr lang="en-US" dirty="0"/>
              <a:t>Writing a Working Reference List </a:t>
            </a:r>
          </a:p>
        </p:txBody>
      </p:sp>
    </p:spTree>
    <p:extLst>
      <p:ext uri="{BB962C8B-B14F-4D97-AF65-F5344CB8AC3E}">
        <p14:creationId xmlns:p14="http://schemas.microsoft.com/office/powerpoint/2010/main" val="2295056253"/>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438400" y="1481329"/>
            <a:ext cx="4572000" cy="3395472"/>
          </a:xfrm>
        </p:spPr>
        <p:txBody>
          <a:bodyPr/>
          <a:lstStyle/>
          <a:p>
            <a:endParaRPr lang="en-US" dirty="0"/>
          </a:p>
        </p:txBody>
      </p:sp>
      <p:sp>
        <p:nvSpPr>
          <p:cNvPr id="2" name="Title 1"/>
          <p:cNvSpPr>
            <a:spLocks noGrp="1"/>
          </p:cNvSpPr>
          <p:nvPr>
            <p:ph type="title"/>
          </p:nvPr>
        </p:nvSpPr>
        <p:spPr>
          <a:xfrm>
            <a:off x="228600" y="5791200"/>
            <a:ext cx="7924800" cy="1143000"/>
          </a:xfrm>
        </p:spPr>
        <p:txBody>
          <a:bodyPr/>
          <a:lstStyle/>
          <a:p>
            <a:r>
              <a:rPr lang="en-US" dirty="0"/>
              <a:t>Example </a:t>
            </a:r>
          </a:p>
        </p:txBody>
      </p:sp>
      <p:pic>
        <p:nvPicPr>
          <p:cNvPr id="26626" name="Picture 2" descr="C:\Users\sohaib\Desktop\29004009_959218807587651_924688370_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7036" y="152400"/>
            <a:ext cx="7772400" cy="5791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7482936"/>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a:bodyPr>
          <a:lstStyle/>
          <a:p>
            <a:r>
              <a:rPr lang="en-US" dirty="0"/>
              <a:t>-Ethos encourages the trust of readers, guarding against biases in collecting and reporting evidence and avoiding plagiarism. </a:t>
            </a:r>
          </a:p>
          <a:p>
            <a:r>
              <a:rPr lang="en-US" dirty="0"/>
              <a:t>-The research is a social activity that connects you to those who use your research. </a:t>
            </a:r>
          </a:p>
          <a:p>
            <a:r>
              <a:rPr lang="en-US" dirty="0"/>
              <a:t>The two conceptions of ethics are forging of bonds that create a community and the moral choices we face when we act in that community. </a:t>
            </a:r>
          </a:p>
          <a:p>
            <a:r>
              <a:rPr lang="en-US" dirty="0"/>
              <a:t>Ethos is a Greek word, meaning either a community’s shared customs or an individual's character, good or bad. </a:t>
            </a:r>
          </a:p>
        </p:txBody>
      </p:sp>
      <p:sp>
        <p:nvSpPr>
          <p:cNvPr id="2" name="Title 1"/>
          <p:cNvSpPr>
            <a:spLocks noGrp="1"/>
          </p:cNvSpPr>
          <p:nvPr>
            <p:ph type="title"/>
          </p:nvPr>
        </p:nvSpPr>
        <p:spPr/>
        <p:txBody>
          <a:bodyPr/>
          <a:lstStyle/>
          <a:p>
            <a:r>
              <a:rPr lang="en-US" dirty="0"/>
              <a:t>The Ethics of Research </a:t>
            </a:r>
          </a:p>
        </p:txBody>
      </p:sp>
    </p:spTree>
    <p:extLst>
      <p:ext uri="{BB962C8B-B14F-4D97-AF65-F5344CB8AC3E}">
        <p14:creationId xmlns:p14="http://schemas.microsoft.com/office/powerpoint/2010/main" val="3069030595"/>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371600"/>
            <a:ext cx="7543800" cy="4648200"/>
          </a:xfrm>
        </p:spPr>
        <p:txBody>
          <a:bodyPr>
            <a:normAutofit fontScale="92500" lnSpcReduction="20000"/>
          </a:bodyPr>
          <a:lstStyle/>
          <a:p>
            <a:r>
              <a:rPr lang="en-US" b="1" dirty="0"/>
              <a:t>The ethical researcher: </a:t>
            </a:r>
          </a:p>
          <a:p>
            <a:r>
              <a:rPr lang="en-US" dirty="0"/>
              <a:t>1-do not plagiarize or claim credit for the results of others. </a:t>
            </a:r>
          </a:p>
          <a:p>
            <a:r>
              <a:rPr lang="en-US" dirty="0"/>
              <a:t>2-do not misreport sources, invent data, or fake result.</a:t>
            </a:r>
          </a:p>
          <a:p>
            <a:r>
              <a:rPr lang="en-US" dirty="0"/>
              <a:t>3-do not submit data whose accuracy they don't trust, unless they say so. </a:t>
            </a:r>
          </a:p>
          <a:p>
            <a:r>
              <a:rPr lang="en-US" dirty="0"/>
              <a:t>4-do not conceal objections they cannot rebut. </a:t>
            </a:r>
          </a:p>
          <a:p>
            <a:r>
              <a:rPr lang="en-US" dirty="0"/>
              <a:t>5-do not caricature or distort opposing views. </a:t>
            </a:r>
          </a:p>
          <a:p>
            <a:r>
              <a:rPr lang="en-US" dirty="0"/>
              <a:t>6-do not destroy data or conceal sources important for those who follow. </a:t>
            </a:r>
          </a:p>
        </p:txBody>
      </p:sp>
      <p:sp>
        <p:nvSpPr>
          <p:cNvPr id="2" name="Title 1"/>
          <p:cNvSpPr>
            <a:spLocks noGrp="1"/>
          </p:cNvSpPr>
          <p:nvPr>
            <p:ph type="title"/>
          </p:nvPr>
        </p:nvSpPr>
        <p:spPr/>
        <p:txBody>
          <a:bodyPr>
            <a:normAutofit/>
          </a:bodyPr>
          <a:lstStyle/>
          <a:p>
            <a:r>
              <a:rPr lang="en-US" dirty="0"/>
              <a:t>The Ethical Researcher</a:t>
            </a:r>
            <a:br>
              <a:rPr lang="en-US" dirty="0"/>
            </a:br>
            <a:r>
              <a:rPr lang="en-US" sz="1600" dirty="0"/>
              <a:t>*rebut </a:t>
            </a:r>
            <a:r>
              <a:rPr lang="ar-IQ" sz="1600" dirty="0"/>
              <a:t>دحض</a:t>
            </a:r>
            <a:r>
              <a:rPr lang="en-US" sz="1600" dirty="0"/>
              <a:t> </a:t>
            </a:r>
          </a:p>
        </p:txBody>
      </p:sp>
    </p:spTree>
    <p:extLst>
      <p:ext uri="{BB962C8B-B14F-4D97-AF65-F5344CB8AC3E}">
        <p14:creationId xmlns:p14="http://schemas.microsoft.com/office/powerpoint/2010/main" val="39202909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295400"/>
            <a:ext cx="7543800" cy="4343400"/>
          </a:xfrm>
        </p:spPr>
        <p:txBody>
          <a:bodyPr>
            <a:normAutofit fontScale="92500" lnSpcReduction="20000"/>
          </a:bodyPr>
          <a:lstStyle/>
          <a:p>
            <a:r>
              <a:rPr lang="en-US" dirty="0"/>
              <a:t>1-Write an introduction that includes the author and title, and the idea you plan to discuss. </a:t>
            </a:r>
          </a:p>
          <a:p>
            <a:r>
              <a:rPr lang="en-US" dirty="0"/>
              <a:t>2-Write your response or reaction to a part of the article. </a:t>
            </a:r>
          </a:p>
          <a:p>
            <a:endParaRPr lang="en-US" dirty="0"/>
          </a:p>
          <a:p>
            <a:r>
              <a:rPr lang="en-US" b="1" dirty="0"/>
              <a:t>Format 1: Including the quote, Then Paraphrasing It</a:t>
            </a:r>
          </a:p>
          <a:p>
            <a:r>
              <a:rPr lang="en-US" dirty="0"/>
              <a:t>In (name of the article), (name of the author) writes, (quote of sentence or sentences you plan to discuss). In other words…(paraphrase of this idea). </a:t>
            </a:r>
          </a:p>
          <a:p>
            <a:endParaRPr lang="en-US" dirty="0"/>
          </a:p>
        </p:txBody>
      </p:sp>
      <p:sp>
        <p:nvSpPr>
          <p:cNvPr id="2" name="Title 1"/>
          <p:cNvSpPr>
            <a:spLocks noGrp="1"/>
          </p:cNvSpPr>
          <p:nvPr>
            <p:ph type="title"/>
          </p:nvPr>
        </p:nvSpPr>
        <p:spPr/>
        <p:txBody>
          <a:bodyPr>
            <a:normAutofit fontScale="90000"/>
          </a:bodyPr>
          <a:lstStyle/>
          <a:p>
            <a:r>
              <a:rPr lang="en-US" dirty="0"/>
              <a:t>Two Steps for Writing a Response </a:t>
            </a:r>
          </a:p>
        </p:txBody>
      </p:sp>
    </p:spTree>
    <p:extLst>
      <p:ext uri="{BB962C8B-B14F-4D97-AF65-F5344CB8AC3E}">
        <p14:creationId xmlns:p14="http://schemas.microsoft.com/office/powerpoint/2010/main" val="3752520111"/>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52400"/>
            <a:ext cx="7543800" cy="5105400"/>
          </a:xfrm>
        </p:spPr>
        <p:txBody>
          <a:bodyPr>
            <a:normAutofit fontScale="77500" lnSpcReduction="20000"/>
          </a:bodyPr>
          <a:lstStyle/>
          <a:p>
            <a:pPr algn="just"/>
            <a:r>
              <a:rPr lang="en-US" dirty="0"/>
              <a:t>-Create ethical partnerships to make ethical choices. </a:t>
            </a:r>
          </a:p>
          <a:p>
            <a:pPr algn="just"/>
            <a:r>
              <a:rPr lang="en-US" dirty="0"/>
              <a:t>-Create a community of shared understanding and interest. </a:t>
            </a:r>
          </a:p>
          <a:p>
            <a:pPr algn="just"/>
            <a:r>
              <a:rPr lang="en-US" dirty="0"/>
              <a:t>-You must examine not only your own understanding and interest but your responsibility to others if you convince them to change their. </a:t>
            </a:r>
          </a:p>
          <a:p>
            <a:pPr algn="just"/>
            <a:r>
              <a:rPr lang="en-US" dirty="0"/>
              <a:t>-Acknowledge your reader’s alternative views and honor the dignity and human needs of your readers. </a:t>
            </a:r>
          </a:p>
          <a:p>
            <a:pPr algn="just"/>
            <a:r>
              <a:rPr lang="en-US" dirty="0"/>
              <a:t>-Plagiarism is theft, but of more than words. </a:t>
            </a:r>
          </a:p>
          <a:p>
            <a:pPr algn="just"/>
            <a:r>
              <a:rPr lang="en-US" dirty="0"/>
              <a:t>-The plagiarist steals the respect that a researcher spends a lifetime struggling to earn. </a:t>
            </a:r>
          </a:p>
          <a:p>
            <a:pPr algn="just"/>
            <a:r>
              <a:rPr lang="en-US" dirty="0"/>
              <a:t>-When the intellectual thievery becomes common, the community grows suspicious, then distrustful, then cynical.</a:t>
            </a:r>
          </a:p>
          <a:p>
            <a:pPr algn="just"/>
            <a:r>
              <a:rPr lang="en-US" dirty="0"/>
              <a:t>Stick to the ethical obligations on your report. </a:t>
            </a:r>
          </a:p>
          <a:p>
            <a:pPr algn="just"/>
            <a:r>
              <a:rPr lang="en-US" dirty="0"/>
              <a:t>You earn the largest benefit that comes from creating a bond with your readers.  </a:t>
            </a:r>
          </a:p>
        </p:txBody>
      </p:sp>
      <p:sp>
        <p:nvSpPr>
          <p:cNvPr id="2" name="Title 1"/>
          <p:cNvSpPr>
            <a:spLocks noGrp="1"/>
          </p:cNvSpPr>
          <p:nvPr>
            <p:ph type="title"/>
          </p:nvPr>
        </p:nvSpPr>
        <p:spPr>
          <a:xfrm>
            <a:off x="762000" y="4572000"/>
            <a:ext cx="7543800" cy="1600200"/>
          </a:xfrm>
        </p:spPr>
        <p:txBody>
          <a:bodyPr/>
          <a:lstStyle/>
          <a:p>
            <a:r>
              <a:rPr lang="en-US" dirty="0"/>
              <a:t>The Ethics of Research </a:t>
            </a:r>
          </a:p>
        </p:txBody>
      </p:sp>
    </p:spTree>
    <p:extLst>
      <p:ext uri="{BB962C8B-B14F-4D97-AF65-F5344CB8AC3E}">
        <p14:creationId xmlns:p14="http://schemas.microsoft.com/office/powerpoint/2010/main" val="3742318598"/>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1026" name="Picture 2" descr="C:\Users\sohaib\Desktop\heart-rate-measures-to-monitor-training-status-in-soccer-ylm-2015-19-638.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2400" y="152400"/>
            <a:ext cx="8686800" cy="5591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94806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524000"/>
            <a:ext cx="7543800" cy="4343400"/>
          </a:xfrm>
        </p:spPr>
        <p:txBody>
          <a:bodyPr>
            <a:normAutofit fontScale="92500" lnSpcReduction="20000"/>
          </a:bodyPr>
          <a:lstStyle/>
          <a:p>
            <a:r>
              <a:rPr lang="en-US" dirty="0"/>
              <a:t>1-Choose two or three articles that deal with the same theme you have already read. </a:t>
            </a:r>
          </a:p>
          <a:p>
            <a:r>
              <a:rPr lang="en-US" dirty="0"/>
              <a:t>2-Look for an idea that is repeated in more than one article. Highlight or write on a separate piece of paper all the sentences from each article that discuss this idea. </a:t>
            </a:r>
          </a:p>
          <a:p>
            <a:r>
              <a:rPr lang="en-US" dirty="0"/>
              <a:t>3-Discuss with your partner or a small group how this idea is treated in each article. Is it defined? Is an example given? Does the author express an opinion? </a:t>
            </a:r>
          </a:p>
          <a:p>
            <a:r>
              <a:rPr lang="en-US" dirty="0"/>
              <a:t>4-Orally summarize how the different articles discuss this idea. Present your ideas to the group. </a:t>
            </a:r>
          </a:p>
        </p:txBody>
      </p:sp>
      <p:sp>
        <p:nvSpPr>
          <p:cNvPr id="2" name="Title 1"/>
          <p:cNvSpPr>
            <a:spLocks noGrp="1"/>
          </p:cNvSpPr>
          <p:nvPr>
            <p:ph type="title"/>
          </p:nvPr>
        </p:nvSpPr>
        <p:spPr/>
        <p:txBody>
          <a:bodyPr/>
          <a:lstStyle/>
          <a:p>
            <a:r>
              <a:rPr lang="en-US" dirty="0"/>
              <a:t>Analyzing Articles </a:t>
            </a:r>
          </a:p>
        </p:txBody>
      </p:sp>
    </p:spTree>
    <p:extLst>
      <p:ext uri="{BB962C8B-B14F-4D97-AF65-F5344CB8AC3E}">
        <p14:creationId xmlns:p14="http://schemas.microsoft.com/office/powerpoint/2010/main" val="5669089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676400"/>
            <a:ext cx="7543800" cy="3505200"/>
          </a:xfrm>
        </p:spPr>
        <p:txBody>
          <a:bodyPr/>
          <a:lstStyle/>
          <a:p>
            <a:r>
              <a:rPr lang="en-US" dirty="0"/>
              <a:t>You can summarize an article of many pages or even an entire book in just a few short sentences or paragraphs. </a:t>
            </a:r>
          </a:p>
          <a:p>
            <a:endParaRPr lang="en-US" dirty="0"/>
          </a:p>
        </p:txBody>
      </p:sp>
      <p:sp>
        <p:nvSpPr>
          <p:cNvPr id="2" name="Title 1"/>
          <p:cNvSpPr>
            <a:spLocks noGrp="1"/>
          </p:cNvSpPr>
          <p:nvPr>
            <p:ph type="title"/>
          </p:nvPr>
        </p:nvSpPr>
        <p:spPr/>
        <p:txBody>
          <a:bodyPr/>
          <a:lstStyle/>
          <a:p>
            <a:r>
              <a:rPr lang="en-US" dirty="0"/>
              <a:t>Summarizing </a:t>
            </a:r>
          </a:p>
        </p:txBody>
      </p:sp>
    </p:spTree>
    <p:extLst>
      <p:ext uri="{BB962C8B-B14F-4D97-AF65-F5344CB8AC3E}">
        <p14:creationId xmlns:p14="http://schemas.microsoft.com/office/powerpoint/2010/main" val="12740382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295400"/>
            <a:ext cx="8077200" cy="4953000"/>
          </a:xfrm>
        </p:spPr>
        <p:txBody>
          <a:bodyPr>
            <a:normAutofit fontScale="62500" lnSpcReduction="20000"/>
          </a:bodyPr>
          <a:lstStyle/>
          <a:p>
            <a:r>
              <a:rPr lang="en-US" b="1" dirty="0"/>
              <a:t>1-a good summary acknowledges the original author:</a:t>
            </a:r>
          </a:p>
          <a:p>
            <a:r>
              <a:rPr lang="en-US" dirty="0"/>
              <a:t>It refers to the writer and/or the title of the work in a formal way. </a:t>
            </a:r>
          </a:p>
          <a:p>
            <a:r>
              <a:rPr lang="en-US" dirty="0"/>
              <a:t>It presents the writer’s ideas objectively, without interpretation or opinions. </a:t>
            </a:r>
          </a:p>
          <a:p>
            <a:r>
              <a:rPr lang="en-US" b="1" dirty="0"/>
              <a:t>2-A good summary contains only the most important information: </a:t>
            </a:r>
          </a:p>
          <a:p>
            <a:r>
              <a:rPr lang="en-US" dirty="0"/>
              <a:t>The topic (the general subject of the article)</a:t>
            </a:r>
          </a:p>
          <a:p>
            <a:r>
              <a:rPr lang="en-US" dirty="0"/>
              <a:t>The main point that the author makes about that topic (the </a:t>
            </a:r>
            <a:r>
              <a:rPr lang="en-US" i="1" dirty="0"/>
              <a:t>thesis</a:t>
            </a:r>
            <a:r>
              <a:rPr lang="en-US" dirty="0"/>
              <a:t>)</a:t>
            </a:r>
          </a:p>
          <a:p>
            <a:r>
              <a:rPr lang="en-US" dirty="0"/>
              <a:t>The key ideas that support the thesis</a:t>
            </a:r>
          </a:p>
          <a:p>
            <a:r>
              <a:rPr lang="en-US" b="1" dirty="0"/>
              <a:t>3- A good summary is much shorter than the original writing: </a:t>
            </a:r>
          </a:p>
          <a:p>
            <a:r>
              <a:rPr lang="en-US" dirty="0"/>
              <a:t>A one-sentence summary describes only the author’s thesis, or the main idea. </a:t>
            </a:r>
          </a:p>
          <a:p>
            <a:r>
              <a:rPr lang="en-US" dirty="0"/>
              <a:t>A fuller summary explains both the thesis and the main supporting points. </a:t>
            </a:r>
          </a:p>
          <a:p>
            <a:r>
              <a:rPr lang="en-US" b="1" dirty="0"/>
              <a:t>4-A good summary paraphrases any information taken from the original writing:</a:t>
            </a:r>
          </a:p>
          <a:p>
            <a:r>
              <a:rPr lang="en-US" dirty="0"/>
              <a:t>Paraphrasing shows that you understand what the author is saying. </a:t>
            </a:r>
          </a:p>
        </p:txBody>
      </p:sp>
      <p:sp>
        <p:nvSpPr>
          <p:cNvPr id="2" name="Title 1"/>
          <p:cNvSpPr>
            <a:spLocks noGrp="1"/>
          </p:cNvSpPr>
          <p:nvPr>
            <p:ph type="title"/>
          </p:nvPr>
        </p:nvSpPr>
        <p:spPr>
          <a:xfrm>
            <a:off x="457200" y="152400"/>
            <a:ext cx="8229600" cy="762000"/>
          </a:xfrm>
        </p:spPr>
        <p:txBody>
          <a:bodyPr>
            <a:normAutofit fontScale="90000"/>
          </a:bodyPr>
          <a:lstStyle/>
          <a:p>
            <a:r>
              <a:rPr lang="en-US" dirty="0"/>
              <a:t>Four Criteria for a Good Summary </a:t>
            </a:r>
          </a:p>
        </p:txBody>
      </p:sp>
    </p:spTree>
    <p:extLst>
      <p:ext uri="{BB962C8B-B14F-4D97-AF65-F5344CB8AC3E}">
        <p14:creationId xmlns:p14="http://schemas.microsoft.com/office/powerpoint/2010/main" val="26349975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676400"/>
            <a:ext cx="7543800" cy="3581400"/>
          </a:xfrm>
        </p:spPr>
        <p:txBody>
          <a:bodyPr>
            <a:normAutofit/>
          </a:bodyPr>
          <a:lstStyle/>
          <a:p>
            <a:r>
              <a:rPr lang="en-US" dirty="0"/>
              <a:t>1- A one-sentence summary includes only the author’s thesis, plus the name of the author and/or the title of the article.  </a:t>
            </a:r>
          </a:p>
          <a:p>
            <a:r>
              <a:rPr lang="en-US" dirty="0"/>
              <a:t>2-A full summary includes the name of the author and/or the title of the article, the author’s thesis, and the main ideas that support it. </a:t>
            </a:r>
          </a:p>
        </p:txBody>
      </p:sp>
      <p:sp>
        <p:nvSpPr>
          <p:cNvPr id="2" name="Title 1"/>
          <p:cNvSpPr>
            <a:spLocks noGrp="1"/>
          </p:cNvSpPr>
          <p:nvPr>
            <p:ph type="title"/>
          </p:nvPr>
        </p:nvSpPr>
        <p:spPr/>
        <p:txBody>
          <a:bodyPr/>
          <a:lstStyle/>
          <a:p>
            <a:r>
              <a:rPr lang="en-US" dirty="0"/>
              <a:t>Examples </a:t>
            </a:r>
          </a:p>
        </p:txBody>
      </p:sp>
    </p:spTree>
    <p:extLst>
      <p:ext uri="{BB962C8B-B14F-4D97-AF65-F5344CB8AC3E}">
        <p14:creationId xmlns:p14="http://schemas.microsoft.com/office/powerpoint/2010/main" val="12901704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762000"/>
            <a:ext cx="7962900" cy="5715000"/>
          </a:xfrm>
        </p:spPr>
        <p:txBody>
          <a:bodyPr>
            <a:noAutofit/>
          </a:bodyPr>
          <a:lstStyle/>
          <a:p>
            <a:r>
              <a:rPr lang="en-US" dirty="0"/>
              <a:t>Reflecting </a:t>
            </a:r>
          </a:p>
          <a:p>
            <a:r>
              <a:rPr lang="en-US" dirty="0"/>
              <a:t>Open Reading </a:t>
            </a:r>
          </a:p>
          <a:p>
            <a:r>
              <a:rPr lang="en-US" dirty="0"/>
              <a:t>Paraphrasing </a:t>
            </a:r>
          </a:p>
          <a:p>
            <a:r>
              <a:rPr lang="en-US" dirty="0"/>
              <a:t>Responding </a:t>
            </a:r>
          </a:p>
          <a:p>
            <a:r>
              <a:rPr lang="en-US" dirty="0"/>
              <a:t>Summarizing </a:t>
            </a:r>
          </a:p>
          <a:p>
            <a:r>
              <a:rPr lang="en-US" dirty="0"/>
              <a:t>Writing begins not with a pen on paper or fingers on a computer keyboard, but with thinking, talking about a topic. It is about a conversation with experts in the field. We learn about the issues in the field and get acquainted with the vocabulary used, and develop our own opinions about the subject. </a:t>
            </a:r>
          </a:p>
        </p:txBody>
      </p:sp>
      <p:sp>
        <p:nvSpPr>
          <p:cNvPr id="2" name="Title 1"/>
          <p:cNvSpPr>
            <a:spLocks noGrp="1"/>
          </p:cNvSpPr>
          <p:nvPr>
            <p:ph type="title"/>
          </p:nvPr>
        </p:nvSpPr>
        <p:spPr>
          <a:xfrm>
            <a:off x="228600" y="0"/>
            <a:ext cx="8534400" cy="685800"/>
          </a:xfrm>
        </p:spPr>
        <p:txBody>
          <a:bodyPr>
            <a:normAutofit fontScale="90000"/>
          </a:bodyPr>
          <a:lstStyle/>
          <a:p>
            <a:r>
              <a:rPr lang="en-US" dirty="0"/>
              <a:t>Building A Paper </a:t>
            </a:r>
          </a:p>
        </p:txBody>
      </p:sp>
    </p:spTree>
    <p:extLst>
      <p:ext uri="{BB962C8B-B14F-4D97-AF65-F5344CB8AC3E}">
        <p14:creationId xmlns:p14="http://schemas.microsoft.com/office/powerpoint/2010/main" val="22517135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685800"/>
            <a:ext cx="7543800" cy="3352800"/>
          </a:xfrm>
        </p:spPr>
        <p:txBody>
          <a:bodyPr>
            <a:normAutofit fontScale="92500" lnSpcReduction="20000"/>
          </a:bodyPr>
          <a:lstStyle/>
          <a:p>
            <a:r>
              <a:rPr lang="en-US" b="1" dirty="0"/>
              <a:t>Technique 1: Underlining Key Ideas </a:t>
            </a:r>
          </a:p>
          <a:p>
            <a:r>
              <a:rPr lang="en-US" dirty="0"/>
              <a:t>1-Read the article completely several times to develop a basic understanding of the ideas presented. </a:t>
            </a:r>
          </a:p>
          <a:p>
            <a:r>
              <a:rPr lang="en-US" dirty="0"/>
              <a:t>2-With a highlighting pen, mark each idea in the article that you believe is important: </a:t>
            </a:r>
          </a:p>
          <a:p>
            <a:r>
              <a:rPr lang="en-US" dirty="0"/>
              <a:t>Often, although not always, you will find that each paragraph has a key sentence. It is often the first or last sentence in a paragraph. </a:t>
            </a:r>
          </a:p>
        </p:txBody>
      </p:sp>
      <p:sp>
        <p:nvSpPr>
          <p:cNvPr id="2" name="Title 1"/>
          <p:cNvSpPr>
            <a:spLocks noGrp="1"/>
          </p:cNvSpPr>
          <p:nvPr>
            <p:ph type="title"/>
          </p:nvPr>
        </p:nvSpPr>
        <p:spPr>
          <a:xfrm>
            <a:off x="762000" y="4038600"/>
            <a:ext cx="6781800" cy="2133600"/>
          </a:xfrm>
        </p:spPr>
        <p:txBody>
          <a:bodyPr>
            <a:normAutofit/>
          </a:bodyPr>
          <a:lstStyle/>
          <a:p>
            <a:r>
              <a:rPr lang="en-US" dirty="0"/>
              <a:t>Techniques for Identifying Main Ideas for a Summary</a:t>
            </a:r>
          </a:p>
        </p:txBody>
      </p:sp>
    </p:spTree>
    <p:extLst>
      <p:ext uri="{BB962C8B-B14F-4D97-AF65-F5344CB8AC3E}">
        <p14:creationId xmlns:p14="http://schemas.microsoft.com/office/powerpoint/2010/main" val="29347649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381000"/>
            <a:ext cx="7543800" cy="3962400"/>
          </a:xfrm>
        </p:spPr>
        <p:txBody>
          <a:bodyPr>
            <a:normAutofit fontScale="92500" lnSpcReduction="20000"/>
          </a:bodyPr>
          <a:lstStyle/>
          <a:p>
            <a:r>
              <a:rPr lang="en-US" dirty="0"/>
              <a:t>Look for key words that are repeated throughout the article. These repeated words and phrases will help you identify main ideas. </a:t>
            </a:r>
          </a:p>
          <a:p>
            <a:r>
              <a:rPr lang="en-US" dirty="0"/>
              <a:t>If you find that you have highlighted most or all of the sentences in a paragraph, you may be highlighting supporting details rather than main ideas. </a:t>
            </a:r>
          </a:p>
          <a:p>
            <a:r>
              <a:rPr lang="en-US" dirty="0"/>
              <a:t>If so, go back and underline only the main ideas in the sentences that you highlighted. </a:t>
            </a:r>
          </a:p>
          <a:p>
            <a:r>
              <a:rPr lang="en-US" dirty="0"/>
              <a:t>3-When you finish highlighting, reach each sentence again to ensure you understand  it. </a:t>
            </a:r>
          </a:p>
        </p:txBody>
      </p:sp>
      <p:sp>
        <p:nvSpPr>
          <p:cNvPr id="2" name="Title 1"/>
          <p:cNvSpPr>
            <a:spLocks noGrp="1"/>
          </p:cNvSpPr>
          <p:nvPr>
            <p:ph type="title"/>
          </p:nvPr>
        </p:nvSpPr>
        <p:spPr>
          <a:xfrm>
            <a:off x="762000" y="3733800"/>
            <a:ext cx="6781800" cy="2971800"/>
          </a:xfrm>
        </p:spPr>
        <p:txBody>
          <a:bodyPr>
            <a:normAutofit/>
          </a:bodyPr>
          <a:lstStyle/>
          <a:p>
            <a:r>
              <a:rPr lang="en-US" b="1" dirty="0"/>
              <a:t>Technique 1: Underlining Key Ideas </a:t>
            </a:r>
            <a:br>
              <a:rPr lang="en-US" b="1" dirty="0"/>
            </a:br>
            <a:endParaRPr lang="en-US" dirty="0"/>
          </a:p>
        </p:txBody>
      </p:sp>
    </p:spTree>
    <p:extLst>
      <p:ext uri="{BB962C8B-B14F-4D97-AF65-F5344CB8AC3E}">
        <p14:creationId xmlns:p14="http://schemas.microsoft.com/office/powerpoint/2010/main" val="1736117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905000"/>
            <a:ext cx="7543800" cy="3505200"/>
          </a:xfrm>
        </p:spPr>
        <p:txBody>
          <a:bodyPr/>
          <a:lstStyle/>
          <a:p>
            <a:r>
              <a:rPr lang="en-US" dirty="0"/>
              <a:t>4-Use either a tell-a-friend or chunking method to paraphrase each sentence you highlighted. </a:t>
            </a:r>
          </a:p>
          <a:p>
            <a:r>
              <a:rPr lang="en-US" dirty="0"/>
              <a:t>5-You can use the paraphrased in your summary. </a:t>
            </a:r>
          </a:p>
        </p:txBody>
      </p:sp>
      <p:sp>
        <p:nvSpPr>
          <p:cNvPr id="2" name="Title 1"/>
          <p:cNvSpPr>
            <a:spLocks noGrp="1"/>
          </p:cNvSpPr>
          <p:nvPr>
            <p:ph type="title"/>
          </p:nvPr>
        </p:nvSpPr>
        <p:spPr/>
        <p:txBody>
          <a:bodyPr>
            <a:normAutofit fontScale="90000"/>
          </a:bodyPr>
          <a:lstStyle/>
          <a:p>
            <a:r>
              <a:rPr lang="en-US" b="1"/>
              <a:t>Technique </a:t>
            </a:r>
            <a:r>
              <a:rPr lang="en-US" b="1" dirty="0"/>
              <a:t>1: Underlining </a:t>
            </a:r>
            <a:r>
              <a:rPr lang="en-US" b="1"/>
              <a:t>Key Ideas</a:t>
            </a:r>
            <a:endParaRPr lang="en-US" dirty="0"/>
          </a:p>
        </p:txBody>
      </p:sp>
    </p:spTree>
    <p:extLst>
      <p:ext uri="{BB962C8B-B14F-4D97-AF65-F5344CB8AC3E}">
        <p14:creationId xmlns:p14="http://schemas.microsoft.com/office/powerpoint/2010/main" val="10917498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685800"/>
            <a:ext cx="7543800" cy="3581400"/>
          </a:xfrm>
        </p:spPr>
        <p:txBody>
          <a:bodyPr>
            <a:normAutofit fontScale="77500" lnSpcReduction="20000"/>
          </a:bodyPr>
          <a:lstStyle/>
          <a:p>
            <a:r>
              <a:rPr lang="en-US" dirty="0"/>
              <a:t>1-Use a grid to take notes on each paragraph or section of several paragraphs: </a:t>
            </a:r>
          </a:p>
          <a:p>
            <a:r>
              <a:rPr lang="en-US" dirty="0"/>
              <a:t>Writing main ideas and supporting details in separate columns is a good way to help distinguish between the two. </a:t>
            </a:r>
          </a:p>
          <a:p>
            <a:r>
              <a:rPr lang="en-US" dirty="0"/>
              <a:t>2-Use your notes to create a summary of the article: </a:t>
            </a:r>
          </a:p>
          <a:p>
            <a:r>
              <a:rPr lang="en-US" dirty="0"/>
              <a:t>Remember, a summary focuses on main ideas. Details are usually not included in summaries. In some cases, a specific example from the article might be included.</a:t>
            </a:r>
          </a:p>
          <a:p>
            <a:r>
              <a:rPr lang="en-US" dirty="0"/>
              <a:t> </a:t>
            </a:r>
          </a:p>
        </p:txBody>
      </p:sp>
      <p:sp>
        <p:nvSpPr>
          <p:cNvPr id="2" name="Title 1"/>
          <p:cNvSpPr>
            <a:spLocks noGrp="1"/>
          </p:cNvSpPr>
          <p:nvPr>
            <p:ph type="title"/>
          </p:nvPr>
        </p:nvSpPr>
        <p:spPr>
          <a:xfrm>
            <a:off x="762000" y="4572000"/>
            <a:ext cx="6781800" cy="1447800"/>
          </a:xfrm>
        </p:spPr>
        <p:txBody>
          <a:bodyPr>
            <a:normAutofit/>
          </a:bodyPr>
          <a:lstStyle/>
          <a:p>
            <a:r>
              <a:rPr lang="en-US" dirty="0"/>
              <a:t>Technique 2:Summary Grid</a:t>
            </a:r>
          </a:p>
        </p:txBody>
      </p:sp>
    </p:spTree>
    <p:extLst>
      <p:ext uri="{BB962C8B-B14F-4D97-AF65-F5344CB8AC3E}">
        <p14:creationId xmlns:p14="http://schemas.microsoft.com/office/powerpoint/2010/main" val="41556458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87223" y="1481138"/>
            <a:ext cx="7569553" cy="4525962"/>
          </a:xfrm>
        </p:spPr>
      </p:pic>
      <p:sp>
        <p:nvSpPr>
          <p:cNvPr id="2" name="Title 1"/>
          <p:cNvSpPr>
            <a:spLocks noGrp="1"/>
          </p:cNvSpPr>
          <p:nvPr>
            <p:ph type="title"/>
          </p:nvPr>
        </p:nvSpPr>
        <p:spPr>
          <a:xfrm>
            <a:off x="457200" y="0"/>
            <a:ext cx="8229600" cy="1417638"/>
          </a:xfrm>
        </p:spPr>
        <p:txBody>
          <a:bodyPr>
            <a:normAutofit fontScale="90000"/>
          </a:bodyPr>
          <a:lstStyle/>
          <a:p>
            <a:r>
              <a:rPr lang="en-US" dirty="0"/>
              <a:t>Example</a:t>
            </a:r>
            <a:br>
              <a:rPr lang="en-US" dirty="0"/>
            </a:br>
            <a:r>
              <a:rPr lang="en-US" sz="1600" dirty="0"/>
              <a:t>*Brand </a:t>
            </a:r>
            <a:r>
              <a:rPr lang="ar-IQ" sz="1600" dirty="0"/>
              <a:t>علامة تجارية</a:t>
            </a:r>
            <a:r>
              <a:rPr lang="en-US" sz="1600" dirty="0"/>
              <a:t/>
            </a:r>
            <a:br>
              <a:rPr lang="en-US" sz="1600" dirty="0"/>
            </a:br>
            <a:r>
              <a:rPr lang="en-US" sz="1600" dirty="0"/>
              <a:t>Leach </a:t>
            </a:r>
            <a:r>
              <a:rPr lang="ar-IQ" sz="1600" dirty="0"/>
              <a:t>صفى/ترشح</a:t>
            </a:r>
            <a:r>
              <a:rPr lang="en-US" dirty="0"/>
              <a:t> </a:t>
            </a:r>
          </a:p>
        </p:txBody>
      </p:sp>
    </p:spTree>
    <p:extLst>
      <p:ext uri="{BB962C8B-B14F-4D97-AF65-F5344CB8AC3E}">
        <p14:creationId xmlns:p14="http://schemas.microsoft.com/office/powerpoint/2010/main" val="7367712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295400"/>
            <a:ext cx="7543800" cy="4267200"/>
          </a:xfrm>
        </p:spPr>
        <p:txBody>
          <a:bodyPr>
            <a:normAutofit/>
          </a:bodyPr>
          <a:lstStyle/>
          <a:p>
            <a:r>
              <a:rPr lang="en-US" dirty="0"/>
              <a:t>1- Write an introductory sentence or two that includes three pieces of information: </a:t>
            </a:r>
          </a:p>
          <a:p>
            <a:r>
              <a:rPr lang="en-US" dirty="0"/>
              <a:t>The title of the article or source</a:t>
            </a:r>
          </a:p>
          <a:p>
            <a:r>
              <a:rPr lang="en-US" dirty="0"/>
              <a:t>The name of the author(s)</a:t>
            </a:r>
          </a:p>
          <a:p>
            <a:r>
              <a:rPr lang="en-US" dirty="0"/>
              <a:t>The author’s thesis, or main idea </a:t>
            </a:r>
          </a:p>
          <a:p>
            <a:r>
              <a:rPr lang="en-US" dirty="0"/>
              <a:t>2-Write the body that describes the main ideas in the original source. This maybe one or more paragraphs, depending on the length of the original writing. </a:t>
            </a:r>
          </a:p>
        </p:txBody>
      </p:sp>
      <p:sp>
        <p:nvSpPr>
          <p:cNvPr id="2" name="Title 1"/>
          <p:cNvSpPr>
            <a:spLocks noGrp="1"/>
          </p:cNvSpPr>
          <p:nvPr>
            <p:ph type="title"/>
          </p:nvPr>
        </p:nvSpPr>
        <p:spPr/>
        <p:txBody>
          <a:bodyPr>
            <a:normAutofit fontScale="90000"/>
          </a:bodyPr>
          <a:lstStyle/>
          <a:p>
            <a:r>
              <a:rPr lang="en-US" dirty="0"/>
              <a:t>Two Steps for Writing a Summary </a:t>
            </a:r>
          </a:p>
        </p:txBody>
      </p:sp>
    </p:spTree>
    <p:extLst>
      <p:ext uri="{BB962C8B-B14F-4D97-AF65-F5344CB8AC3E}">
        <p14:creationId xmlns:p14="http://schemas.microsoft.com/office/powerpoint/2010/main" val="42908034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10000"/>
          </a:bodyPr>
          <a:lstStyle/>
          <a:p>
            <a:r>
              <a:rPr lang="en-US" dirty="0"/>
              <a:t>1-Write an introduction that summarizes the article and tells the reader which ideas you plan to discuss: </a:t>
            </a:r>
          </a:p>
          <a:p>
            <a:r>
              <a:rPr lang="en-US" dirty="0"/>
              <a:t>The name of the author and the title of the source</a:t>
            </a:r>
          </a:p>
          <a:p>
            <a:r>
              <a:rPr lang="en-US" dirty="0"/>
              <a:t>A summary of the article </a:t>
            </a:r>
          </a:p>
          <a:p>
            <a:r>
              <a:rPr lang="en-US" dirty="0"/>
              <a:t>A statement of the idea or ideas you will respond to </a:t>
            </a:r>
          </a:p>
          <a:p>
            <a:r>
              <a:rPr lang="en-US" dirty="0"/>
              <a:t>2-Write your response, or reaction, to the ideas in the article. This includes paraphrases of specific ideas you will discuss. </a:t>
            </a:r>
          </a:p>
          <a:p>
            <a:r>
              <a:rPr lang="en-US" dirty="0"/>
              <a:t>Your response to one or more ideas from the article </a:t>
            </a:r>
          </a:p>
          <a:p>
            <a:r>
              <a:rPr lang="en-US" dirty="0"/>
              <a:t>Paraphrase each idea as you discuss it </a:t>
            </a:r>
          </a:p>
        </p:txBody>
      </p:sp>
      <p:sp>
        <p:nvSpPr>
          <p:cNvPr id="2" name="Title 1"/>
          <p:cNvSpPr>
            <a:spLocks noGrp="1"/>
          </p:cNvSpPr>
          <p:nvPr>
            <p:ph type="title"/>
          </p:nvPr>
        </p:nvSpPr>
        <p:spPr/>
        <p:txBody>
          <a:bodyPr>
            <a:normAutofit fontScale="90000"/>
          </a:bodyPr>
          <a:lstStyle/>
          <a:p>
            <a:r>
              <a:rPr lang="en-US" dirty="0"/>
              <a:t>Combining a Summary and a Response </a:t>
            </a:r>
          </a:p>
        </p:txBody>
      </p:sp>
    </p:spTree>
    <p:extLst>
      <p:ext uri="{BB962C8B-B14F-4D97-AF65-F5344CB8AC3E}">
        <p14:creationId xmlns:p14="http://schemas.microsoft.com/office/powerpoint/2010/main" val="4206748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066800" y="381000"/>
            <a:ext cx="7620000" cy="4953000"/>
          </a:xfrm>
        </p:spPr>
      </p:pic>
      <p:sp>
        <p:nvSpPr>
          <p:cNvPr id="2" name="Title 1"/>
          <p:cNvSpPr>
            <a:spLocks noGrp="1"/>
          </p:cNvSpPr>
          <p:nvPr>
            <p:ph type="title"/>
          </p:nvPr>
        </p:nvSpPr>
        <p:spPr>
          <a:xfrm>
            <a:off x="762000" y="5257800"/>
            <a:ext cx="6781800" cy="990600"/>
          </a:xfrm>
        </p:spPr>
        <p:txBody>
          <a:bodyPr>
            <a:normAutofit fontScale="90000"/>
          </a:bodyPr>
          <a:lstStyle/>
          <a:p>
            <a:r>
              <a:rPr lang="en-US" dirty="0"/>
              <a:t>Summary and Response Example </a:t>
            </a:r>
            <a:br>
              <a:rPr lang="en-US" dirty="0"/>
            </a:br>
            <a:r>
              <a:rPr lang="en-US" sz="1800" dirty="0"/>
              <a:t>*Primogeniture </a:t>
            </a:r>
            <a:r>
              <a:rPr lang="ar-IQ" sz="1800" dirty="0"/>
              <a:t>بكورة/ولادة اول طفل</a:t>
            </a:r>
            <a:endParaRPr lang="en-US" sz="1800" dirty="0"/>
          </a:p>
        </p:txBody>
      </p:sp>
    </p:spTree>
    <p:extLst>
      <p:ext uri="{BB962C8B-B14F-4D97-AF65-F5344CB8AC3E}">
        <p14:creationId xmlns:p14="http://schemas.microsoft.com/office/powerpoint/2010/main" val="5661587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a:t>You should have a question in your mind and this will be your research question. </a:t>
            </a:r>
          </a:p>
          <a:p>
            <a:r>
              <a:rPr lang="en-US" dirty="0"/>
              <a:t>This question will be your guide as you go forward with your paper. </a:t>
            </a:r>
          </a:p>
          <a:p>
            <a:r>
              <a:rPr lang="en-US" dirty="0"/>
              <a:t>As you read each source and take notes, you’ll start to accumulate useful ideas that will contribute to the content of your paper. </a:t>
            </a:r>
          </a:p>
        </p:txBody>
      </p:sp>
      <p:sp>
        <p:nvSpPr>
          <p:cNvPr id="2" name="Title 1"/>
          <p:cNvSpPr>
            <a:spLocks noGrp="1"/>
          </p:cNvSpPr>
          <p:nvPr>
            <p:ph type="title"/>
          </p:nvPr>
        </p:nvSpPr>
        <p:spPr/>
        <p:txBody>
          <a:bodyPr>
            <a:normAutofit fontScale="90000"/>
          </a:bodyPr>
          <a:lstStyle/>
          <a:p>
            <a:r>
              <a:rPr lang="en-US" dirty="0"/>
              <a:t>Building a Paper:</a:t>
            </a:r>
            <a:br>
              <a:rPr lang="en-US" dirty="0"/>
            </a:br>
            <a:r>
              <a:rPr lang="en-US" dirty="0"/>
              <a:t>Focus </a:t>
            </a:r>
          </a:p>
        </p:txBody>
      </p:sp>
    </p:spTree>
    <p:extLst>
      <p:ext uri="{BB962C8B-B14F-4D97-AF65-F5344CB8AC3E}">
        <p14:creationId xmlns:p14="http://schemas.microsoft.com/office/powerpoint/2010/main" val="20425889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524000"/>
            <a:ext cx="7543800" cy="4343400"/>
          </a:xfrm>
        </p:spPr>
        <p:txBody>
          <a:bodyPr>
            <a:normAutofit fontScale="92500" lnSpcReduction="20000"/>
          </a:bodyPr>
          <a:lstStyle/>
          <a:p>
            <a:r>
              <a:rPr lang="en-US" dirty="0"/>
              <a:t>1-The topic for your paper, usually in the form of a noun or noun phrase. </a:t>
            </a:r>
          </a:p>
          <a:p>
            <a:r>
              <a:rPr lang="en-US" dirty="0"/>
              <a:t>2-The focus, which suggests what you will say about the topic and tells you what kind of information to look for as you read. </a:t>
            </a:r>
          </a:p>
          <a:p>
            <a:endParaRPr lang="en-US" dirty="0"/>
          </a:p>
          <a:p>
            <a:r>
              <a:rPr lang="en-US" b="1" dirty="0"/>
              <a:t>Example: Sample Research Question: </a:t>
            </a:r>
          </a:p>
          <a:p>
            <a:r>
              <a:rPr lang="en-US" dirty="0"/>
              <a:t>Why do people become </a:t>
            </a:r>
            <a:r>
              <a:rPr lang="en-US" u="sng" dirty="0"/>
              <a:t>addicted to alcohol</a:t>
            </a:r>
            <a:r>
              <a:rPr lang="en-US" dirty="0"/>
              <a:t>? (focus) </a:t>
            </a:r>
          </a:p>
          <a:p>
            <a:r>
              <a:rPr lang="en-US" dirty="0"/>
              <a:t>Causes of addiction </a:t>
            </a:r>
          </a:p>
          <a:p>
            <a:r>
              <a:rPr lang="en-US" dirty="0"/>
              <a:t>Disregard the effects of drinking or types </a:t>
            </a:r>
            <a:r>
              <a:rPr lang="en-US"/>
              <a:t>of alcohol     </a:t>
            </a:r>
            <a:endParaRPr lang="en-US" dirty="0"/>
          </a:p>
        </p:txBody>
      </p:sp>
      <p:sp>
        <p:nvSpPr>
          <p:cNvPr id="2" name="Title 1"/>
          <p:cNvSpPr>
            <a:spLocks noGrp="1"/>
          </p:cNvSpPr>
          <p:nvPr>
            <p:ph type="title"/>
          </p:nvPr>
        </p:nvSpPr>
        <p:spPr/>
        <p:txBody>
          <a:bodyPr>
            <a:normAutofit fontScale="90000"/>
          </a:bodyPr>
          <a:lstStyle/>
          <a:p>
            <a:r>
              <a:rPr lang="en-US" dirty="0"/>
              <a:t>Elements o</a:t>
            </a:r>
            <a:br>
              <a:rPr lang="en-US" dirty="0"/>
            </a:br>
            <a:r>
              <a:rPr lang="en-US" dirty="0"/>
              <a:t> a Research Question </a:t>
            </a:r>
          </a:p>
        </p:txBody>
      </p:sp>
    </p:spTree>
    <p:extLst>
      <p:ext uri="{BB962C8B-B14F-4D97-AF65-F5344CB8AC3E}">
        <p14:creationId xmlns:p14="http://schemas.microsoft.com/office/powerpoint/2010/main" val="29327873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What do you already know about your topic? </a:t>
            </a:r>
          </a:p>
          <a:p>
            <a:r>
              <a:rPr lang="en-US" dirty="0"/>
              <a:t>Write a list of questions about your topic? </a:t>
            </a:r>
          </a:p>
          <a:p>
            <a:endParaRPr lang="en-US" dirty="0"/>
          </a:p>
          <a:p>
            <a:r>
              <a:rPr lang="en-US" dirty="0"/>
              <a:t>Researchable</a:t>
            </a:r>
          </a:p>
          <a:p>
            <a:r>
              <a:rPr lang="en-US" dirty="0"/>
              <a:t>Presentable</a:t>
            </a:r>
          </a:p>
          <a:p>
            <a:r>
              <a:rPr lang="en-US" dirty="0"/>
              <a:t>Marketable</a:t>
            </a:r>
          </a:p>
        </p:txBody>
      </p:sp>
      <p:sp>
        <p:nvSpPr>
          <p:cNvPr id="2" name="Title 1"/>
          <p:cNvSpPr>
            <a:spLocks noGrp="1"/>
          </p:cNvSpPr>
          <p:nvPr>
            <p:ph type="title"/>
          </p:nvPr>
        </p:nvSpPr>
        <p:spPr/>
        <p:txBody>
          <a:bodyPr/>
          <a:lstStyle/>
          <a:p>
            <a:r>
              <a:rPr lang="en-US" dirty="0"/>
              <a:t>Reflecting </a:t>
            </a:r>
          </a:p>
        </p:txBody>
      </p:sp>
    </p:spTree>
    <p:extLst>
      <p:ext uri="{BB962C8B-B14F-4D97-AF65-F5344CB8AC3E}">
        <p14:creationId xmlns:p14="http://schemas.microsoft.com/office/powerpoint/2010/main" val="14079365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219200"/>
            <a:ext cx="7543800" cy="4419600"/>
          </a:xfrm>
        </p:spPr>
        <p:txBody>
          <a:bodyPr>
            <a:normAutofit/>
          </a:bodyPr>
          <a:lstStyle/>
          <a:p>
            <a:r>
              <a:rPr lang="en-US" dirty="0"/>
              <a:t>Cause </a:t>
            </a:r>
          </a:p>
          <a:p>
            <a:r>
              <a:rPr lang="en-US" dirty="0"/>
              <a:t>Effect</a:t>
            </a:r>
          </a:p>
          <a:p>
            <a:r>
              <a:rPr lang="en-US" dirty="0"/>
              <a:t>Comparison </a:t>
            </a:r>
          </a:p>
          <a:p>
            <a:r>
              <a:rPr lang="en-US" dirty="0"/>
              <a:t>Definition </a:t>
            </a:r>
          </a:p>
          <a:p>
            <a:r>
              <a:rPr lang="en-US" dirty="0"/>
              <a:t>Classification </a:t>
            </a:r>
          </a:p>
          <a:p>
            <a:r>
              <a:rPr lang="en-US" dirty="0"/>
              <a:t>Problem and Solution </a:t>
            </a:r>
          </a:p>
          <a:p>
            <a:r>
              <a:rPr lang="en-US" dirty="0"/>
              <a:t>Process </a:t>
            </a:r>
          </a:p>
          <a:p>
            <a:r>
              <a:rPr lang="en-US" dirty="0"/>
              <a:t>Argument </a:t>
            </a:r>
          </a:p>
        </p:txBody>
      </p:sp>
      <p:sp>
        <p:nvSpPr>
          <p:cNvPr id="2" name="Title 1"/>
          <p:cNvSpPr>
            <a:spLocks noGrp="1"/>
          </p:cNvSpPr>
          <p:nvPr>
            <p:ph type="title"/>
          </p:nvPr>
        </p:nvSpPr>
        <p:spPr/>
        <p:txBody>
          <a:bodyPr/>
          <a:lstStyle/>
          <a:p>
            <a:r>
              <a:rPr lang="en-US" dirty="0"/>
              <a:t>Types of Focus </a:t>
            </a:r>
          </a:p>
        </p:txBody>
      </p:sp>
    </p:spTree>
    <p:extLst>
      <p:ext uri="{BB962C8B-B14F-4D97-AF65-F5344CB8AC3E}">
        <p14:creationId xmlns:p14="http://schemas.microsoft.com/office/powerpoint/2010/main" val="2937977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828800"/>
            <a:ext cx="7543800" cy="3276600"/>
          </a:xfrm>
        </p:spPr>
        <p:txBody>
          <a:bodyPr/>
          <a:lstStyle/>
          <a:p>
            <a:r>
              <a:rPr lang="en-US" dirty="0"/>
              <a:t>This kind of question asks you to explain the causes or reasons for something: Why do people become addicted to alcohol? </a:t>
            </a:r>
          </a:p>
        </p:txBody>
      </p:sp>
      <p:sp>
        <p:nvSpPr>
          <p:cNvPr id="2" name="Title 1"/>
          <p:cNvSpPr>
            <a:spLocks noGrp="1"/>
          </p:cNvSpPr>
          <p:nvPr>
            <p:ph type="title"/>
          </p:nvPr>
        </p:nvSpPr>
        <p:spPr/>
        <p:txBody>
          <a:bodyPr/>
          <a:lstStyle/>
          <a:p>
            <a:r>
              <a:rPr lang="en-US" dirty="0"/>
              <a:t>Cause </a:t>
            </a:r>
          </a:p>
        </p:txBody>
      </p:sp>
    </p:spTree>
    <p:extLst>
      <p:ext uri="{BB962C8B-B14F-4D97-AF65-F5344CB8AC3E}">
        <p14:creationId xmlns:p14="http://schemas.microsoft.com/office/powerpoint/2010/main" val="41939078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371600"/>
            <a:ext cx="7543800" cy="2971800"/>
          </a:xfrm>
        </p:spPr>
        <p:txBody>
          <a:bodyPr/>
          <a:lstStyle/>
          <a:p>
            <a:r>
              <a:rPr lang="en-US" dirty="0"/>
              <a:t>It focuses on the writing about the consequences or effects of an event or action. For example: </a:t>
            </a:r>
          </a:p>
          <a:p>
            <a:r>
              <a:rPr lang="en-US" dirty="0"/>
              <a:t>What are the negative consequences of alcohol addiction? </a:t>
            </a:r>
          </a:p>
        </p:txBody>
      </p:sp>
      <p:sp>
        <p:nvSpPr>
          <p:cNvPr id="2" name="Title 1"/>
          <p:cNvSpPr>
            <a:spLocks noGrp="1"/>
          </p:cNvSpPr>
          <p:nvPr>
            <p:ph type="title"/>
          </p:nvPr>
        </p:nvSpPr>
        <p:spPr/>
        <p:txBody>
          <a:bodyPr/>
          <a:lstStyle/>
          <a:p>
            <a:r>
              <a:rPr lang="en-US" dirty="0"/>
              <a:t>Effect </a:t>
            </a:r>
          </a:p>
        </p:txBody>
      </p:sp>
    </p:spTree>
    <p:extLst>
      <p:ext uri="{BB962C8B-B14F-4D97-AF65-F5344CB8AC3E}">
        <p14:creationId xmlns:p14="http://schemas.microsoft.com/office/powerpoint/2010/main" val="35338103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600200"/>
            <a:ext cx="7543800" cy="3657600"/>
          </a:xfrm>
        </p:spPr>
        <p:txBody>
          <a:bodyPr/>
          <a:lstStyle/>
          <a:p>
            <a:r>
              <a:rPr lang="en-US" dirty="0"/>
              <a:t>It is an in-depth definition of a topic. For example: </a:t>
            </a:r>
          </a:p>
          <a:p>
            <a:r>
              <a:rPr lang="en-US" dirty="0"/>
              <a:t>What are the signs of alcohol addiction? </a:t>
            </a:r>
          </a:p>
          <a:p>
            <a:r>
              <a:rPr lang="en-US" dirty="0"/>
              <a:t>Here the focus is on explaining what alcoholism is, so the writer will read sources and note any information that helps define alcoholism. </a:t>
            </a:r>
          </a:p>
        </p:txBody>
      </p:sp>
      <p:sp>
        <p:nvSpPr>
          <p:cNvPr id="2" name="Title 1"/>
          <p:cNvSpPr>
            <a:spLocks noGrp="1"/>
          </p:cNvSpPr>
          <p:nvPr>
            <p:ph type="title"/>
          </p:nvPr>
        </p:nvSpPr>
        <p:spPr/>
        <p:txBody>
          <a:bodyPr/>
          <a:lstStyle/>
          <a:p>
            <a:r>
              <a:rPr lang="en-US" dirty="0"/>
              <a:t>Definition </a:t>
            </a:r>
          </a:p>
        </p:txBody>
      </p:sp>
    </p:spTree>
    <p:extLst>
      <p:ext uri="{BB962C8B-B14F-4D97-AF65-F5344CB8AC3E}">
        <p14:creationId xmlns:p14="http://schemas.microsoft.com/office/powerpoint/2010/main" val="5807217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447800"/>
            <a:ext cx="7543800" cy="4343400"/>
          </a:xfrm>
        </p:spPr>
        <p:txBody>
          <a:bodyPr/>
          <a:lstStyle/>
          <a:p>
            <a:r>
              <a:rPr lang="en-US" dirty="0"/>
              <a:t>It is about classifying a topic. For example: </a:t>
            </a:r>
          </a:p>
          <a:p>
            <a:r>
              <a:rPr lang="en-US" dirty="0"/>
              <a:t>What are the different patterns of alcohol use? </a:t>
            </a:r>
          </a:p>
          <a:p>
            <a:r>
              <a:rPr lang="en-US" dirty="0"/>
              <a:t>This will be on how people use alcohol and on various ways people incorporate alcohol in their lives. </a:t>
            </a:r>
          </a:p>
        </p:txBody>
      </p:sp>
      <p:sp>
        <p:nvSpPr>
          <p:cNvPr id="2" name="Title 1"/>
          <p:cNvSpPr>
            <a:spLocks noGrp="1"/>
          </p:cNvSpPr>
          <p:nvPr>
            <p:ph type="title"/>
          </p:nvPr>
        </p:nvSpPr>
        <p:spPr/>
        <p:txBody>
          <a:bodyPr/>
          <a:lstStyle/>
          <a:p>
            <a:r>
              <a:rPr lang="en-US" dirty="0"/>
              <a:t>Classification </a:t>
            </a:r>
          </a:p>
        </p:txBody>
      </p:sp>
    </p:spTree>
    <p:extLst>
      <p:ext uri="{BB962C8B-B14F-4D97-AF65-F5344CB8AC3E}">
        <p14:creationId xmlns:p14="http://schemas.microsoft.com/office/powerpoint/2010/main" val="23931423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524000"/>
            <a:ext cx="7543800" cy="2971800"/>
          </a:xfrm>
        </p:spPr>
        <p:txBody>
          <a:bodyPr/>
          <a:lstStyle/>
          <a:p>
            <a:r>
              <a:rPr lang="en-US" dirty="0"/>
              <a:t>A research question may present a problem and point toward solutions. For example: </a:t>
            </a:r>
          </a:p>
          <a:p>
            <a:r>
              <a:rPr lang="en-US" dirty="0"/>
              <a:t>How can a person who is an alcoholic stop drinking?  </a:t>
            </a:r>
          </a:p>
        </p:txBody>
      </p:sp>
      <p:sp>
        <p:nvSpPr>
          <p:cNvPr id="2" name="Title 1"/>
          <p:cNvSpPr>
            <a:spLocks noGrp="1"/>
          </p:cNvSpPr>
          <p:nvPr>
            <p:ph type="title"/>
          </p:nvPr>
        </p:nvSpPr>
        <p:spPr/>
        <p:txBody>
          <a:bodyPr/>
          <a:lstStyle/>
          <a:p>
            <a:r>
              <a:rPr lang="en-US" dirty="0"/>
              <a:t>Problem and Solution </a:t>
            </a:r>
          </a:p>
        </p:txBody>
      </p:sp>
    </p:spTree>
    <p:extLst>
      <p:ext uri="{BB962C8B-B14F-4D97-AF65-F5344CB8AC3E}">
        <p14:creationId xmlns:p14="http://schemas.microsoft.com/office/powerpoint/2010/main" val="31274165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828800"/>
            <a:ext cx="7543800" cy="2895600"/>
          </a:xfrm>
        </p:spPr>
        <p:txBody>
          <a:bodyPr/>
          <a:lstStyle/>
          <a:p>
            <a:r>
              <a:rPr lang="en-US" dirty="0"/>
              <a:t>A research question may ask how something is done or something happens. For example: </a:t>
            </a:r>
          </a:p>
          <a:p>
            <a:r>
              <a:rPr lang="en-US" dirty="0"/>
              <a:t>How does an individual become addicted to alcohol? </a:t>
            </a:r>
          </a:p>
        </p:txBody>
      </p:sp>
      <p:sp>
        <p:nvSpPr>
          <p:cNvPr id="2" name="Title 1"/>
          <p:cNvSpPr>
            <a:spLocks noGrp="1"/>
          </p:cNvSpPr>
          <p:nvPr>
            <p:ph type="title"/>
          </p:nvPr>
        </p:nvSpPr>
        <p:spPr/>
        <p:txBody>
          <a:bodyPr/>
          <a:lstStyle/>
          <a:p>
            <a:r>
              <a:rPr lang="en-US" dirty="0"/>
              <a:t>Process </a:t>
            </a:r>
          </a:p>
        </p:txBody>
      </p:sp>
    </p:spTree>
    <p:extLst>
      <p:ext uri="{BB962C8B-B14F-4D97-AF65-F5344CB8AC3E}">
        <p14:creationId xmlns:p14="http://schemas.microsoft.com/office/powerpoint/2010/main" val="266354775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600200"/>
            <a:ext cx="7543800" cy="3733800"/>
          </a:xfrm>
        </p:spPr>
        <p:txBody>
          <a:bodyPr/>
          <a:lstStyle/>
          <a:p>
            <a:r>
              <a:rPr lang="en-US" dirty="0"/>
              <a:t>Some research questions may be in a yes/no format and ask you to explain an opinion. For example: </a:t>
            </a:r>
          </a:p>
          <a:p>
            <a:r>
              <a:rPr lang="en-US" dirty="0"/>
              <a:t>Should the legal age for drinking be lowered from 21 to 18?</a:t>
            </a:r>
          </a:p>
          <a:p>
            <a:r>
              <a:rPr lang="en-US" b="1" u="sng" dirty="0"/>
              <a:t>Note</a:t>
            </a:r>
            <a:r>
              <a:rPr lang="en-US" dirty="0"/>
              <a:t>: A research question may include more than one type of focus. </a:t>
            </a:r>
          </a:p>
        </p:txBody>
      </p:sp>
      <p:sp>
        <p:nvSpPr>
          <p:cNvPr id="2" name="Title 1"/>
          <p:cNvSpPr>
            <a:spLocks noGrp="1"/>
          </p:cNvSpPr>
          <p:nvPr>
            <p:ph type="title"/>
          </p:nvPr>
        </p:nvSpPr>
        <p:spPr/>
        <p:txBody>
          <a:bodyPr/>
          <a:lstStyle/>
          <a:p>
            <a:r>
              <a:rPr lang="en-US" dirty="0"/>
              <a:t>Argument </a:t>
            </a:r>
          </a:p>
        </p:txBody>
      </p:sp>
    </p:spTree>
    <p:extLst>
      <p:ext uri="{BB962C8B-B14F-4D97-AF65-F5344CB8AC3E}">
        <p14:creationId xmlns:p14="http://schemas.microsoft.com/office/powerpoint/2010/main" val="373962666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447800"/>
            <a:ext cx="7543800" cy="4267200"/>
          </a:xfrm>
        </p:spPr>
        <p:txBody>
          <a:bodyPr>
            <a:normAutofit fontScale="85000" lnSpcReduction="20000"/>
          </a:bodyPr>
          <a:lstStyle/>
          <a:p>
            <a:r>
              <a:rPr lang="en-US" b="1" dirty="0"/>
              <a:t>Taking Notes on a Computer </a:t>
            </a:r>
          </a:p>
          <a:p>
            <a:r>
              <a:rPr lang="en-US" dirty="0"/>
              <a:t>1-Type your research question at the top of the page. </a:t>
            </a:r>
          </a:p>
          <a:p>
            <a:r>
              <a:rPr lang="en-US" dirty="0"/>
              <a:t>2-Type the source information under the research question: the title of the article, the author, the publication where the article appeared, the date it appeared, and the page numbers. </a:t>
            </a:r>
          </a:p>
          <a:p>
            <a:r>
              <a:rPr lang="en-US" dirty="0"/>
              <a:t>3-Type any sentences from the article that you think can help provide an answer to your research question. </a:t>
            </a:r>
          </a:p>
          <a:p>
            <a:r>
              <a:rPr lang="en-US" dirty="0"/>
              <a:t>4-Next to each piece of information, type comments about how you might use this information in your paper. </a:t>
            </a:r>
          </a:p>
        </p:txBody>
      </p:sp>
      <p:sp>
        <p:nvSpPr>
          <p:cNvPr id="2" name="Title 1"/>
          <p:cNvSpPr>
            <a:spLocks noGrp="1"/>
          </p:cNvSpPr>
          <p:nvPr>
            <p:ph type="title"/>
          </p:nvPr>
        </p:nvSpPr>
        <p:spPr/>
        <p:txBody>
          <a:bodyPr/>
          <a:lstStyle/>
          <a:p>
            <a:r>
              <a:rPr lang="en-US" dirty="0"/>
              <a:t>Note-Taking Method </a:t>
            </a:r>
          </a:p>
        </p:txBody>
      </p:sp>
    </p:spTree>
    <p:extLst>
      <p:ext uri="{BB962C8B-B14F-4D97-AF65-F5344CB8AC3E}">
        <p14:creationId xmlns:p14="http://schemas.microsoft.com/office/powerpoint/2010/main" val="3122498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447800"/>
            <a:ext cx="7543800" cy="4495800"/>
          </a:xfrm>
        </p:spPr>
        <p:txBody>
          <a:bodyPr/>
          <a:lstStyle/>
          <a:p>
            <a:r>
              <a:rPr lang="en-US" dirty="0"/>
              <a:t>You may feel that you have so much information that it is confusing. But think of this stage as </a:t>
            </a:r>
            <a:r>
              <a:rPr lang="en-US" b="1" dirty="0"/>
              <a:t>“necessary chaos,” </a:t>
            </a:r>
            <a:r>
              <a:rPr lang="en-US" dirty="0"/>
              <a:t>when lots of ideas are in the air just before the “dust clears” and you see a clear image of what you want to say. </a:t>
            </a:r>
          </a:p>
          <a:p>
            <a:r>
              <a:rPr lang="en-US" dirty="0"/>
              <a:t>The next step is to figure out how your ideas fit together. A useful way of doing this is to create a rough outline. </a:t>
            </a:r>
          </a:p>
        </p:txBody>
      </p:sp>
      <p:sp>
        <p:nvSpPr>
          <p:cNvPr id="2" name="Title 1"/>
          <p:cNvSpPr>
            <a:spLocks noGrp="1"/>
          </p:cNvSpPr>
          <p:nvPr>
            <p:ph type="title"/>
          </p:nvPr>
        </p:nvSpPr>
        <p:spPr/>
        <p:txBody>
          <a:bodyPr>
            <a:normAutofit/>
          </a:bodyPr>
          <a:lstStyle/>
          <a:p>
            <a:r>
              <a:rPr lang="en-US" dirty="0"/>
              <a:t>Creating a Rough Outline </a:t>
            </a:r>
          </a:p>
        </p:txBody>
      </p:sp>
    </p:spTree>
    <p:extLst>
      <p:ext uri="{BB962C8B-B14F-4D97-AF65-F5344CB8AC3E}">
        <p14:creationId xmlns:p14="http://schemas.microsoft.com/office/powerpoint/2010/main" val="15353579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You do not need to memorize the information or even understand every sentence in the article. Remember, your goal is to explore ideas. </a:t>
            </a:r>
          </a:p>
          <a:p>
            <a:endParaRPr lang="en-US" dirty="0"/>
          </a:p>
        </p:txBody>
      </p:sp>
      <p:sp>
        <p:nvSpPr>
          <p:cNvPr id="2" name="Title 1"/>
          <p:cNvSpPr>
            <a:spLocks noGrp="1"/>
          </p:cNvSpPr>
          <p:nvPr>
            <p:ph type="title"/>
          </p:nvPr>
        </p:nvSpPr>
        <p:spPr/>
        <p:txBody>
          <a:bodyPr/>
          <a:lstStyle/>
          <a:p>
            <a:r>
              <a:rPr lang="en-US" dirty="0"/>
              <a:t>Open Reading </a:t>
            </a:r>
          </a:p>
        </p:txBody>
      </p:sp>
    </p:spTree>
    <p:extLst>
      <p:ext uri="{BB962C8B-B14F-4D97-AF65-F5344CB8AC3E}">
        <p14:creationId xmlns:p14="http://schemas.microsoft.com/office/powerpoint/2010/main" val="37256029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447800"/>
            <a:ext cx="7543800" cy="3048000"/>
          </a:xfrm>
        </p:spPr>
        <p:txBody>
          <a:bodyPr>
            <a:normAutofit/>
          </a:bodyPr>
          <a:lstStyle/>
          <a:p>
            <a:r>
              <a:rPr lang="en-US" dirty="0"/>
              <a:t>1-It begins with your research question</a:t>
            </a:r>
          </a:p>
          <a:p>
            <a:r>
              <a:rPr lang="en-US" dirty="0"/>
              <a:t>2-It defines the focus of the research question </a:t>
            </a:r>
          </a:p>
          <a:p>
            <a:r>
              <a:rPr lang="en-US" dirty="0"/>
              <a:t>3-It lists several, usually two to five, categories of answers to your research question. </a:t>
            </a:r>
          </a:p>
        </p:txBody>
      </p:sp>
      <p:sp>
        <p:nvSpPr>
          <p:cNvPr id="2" name="Title 1"/>
          <p:cNvSpPr>
            <a:spLocks noGrp="1"/>
          </p:cNvSpPr>
          <p:nvPr>
            <p:ph type="title"/>
          </p:nvPr>
        </p:nvSpPr>
        <p:spPr/>
        <p:txBody>
          <a:bodyPr>
            <a:normAutofit/>
          </a:bodyPr>
          <a:lstStyle/>
          <a:p>
            <a:r>
              <a:rPr lang="en-US" dirty="0"/>
              <a:t>Elements of a Rough Outline </a:t>
            </a:r>
          </a:p>
        </p:txBody>
      </p:sp>
    </p:spTree>
    <p:extLst>
      <p:ext uri="{BB962C8B-B14F-4D97-AF65-F5344CB8AC3E}">
        <p14:creationId xmlns:p14="http://schemas.microsoft.com/office/powerpoint/2010/main" val="311409952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676400"/>
            <a:ext cx="7543800" cy="4495800"/>
          </a:xfrm>
        </p:spPr>
        <p:txBody>
          <a:bodyPr>
            <a:normAutofit fontScale="92500"/>
          </a:bodyPr>
          <a:lstStyle/>
          <a:p>
            <a:r>
              <a:rPr lang="en-US" b="1" dirty="0"/>
              <a:t>Brainstorming a List </a:t>
            </a:r>
          </a:p>
          <a:p>
            <a:r>
              <a:rPr lang="en-US" dirty="0"/>
              <a:t>Write your notes on a separate paper and make a list of your notes and ideas. </a:t>
            </a:r>
          </a:p>
          <a:p>
            <a:r>
              <a:rPr lang="en-US" dirty="0"/>
              <a:t>Read over your list to see which words or phrases seem to go together. Label each group of words that go together with a different number. </a:t>
            </a:r>
          </a:p>
          <a:p>
            <a:r>
              <a:rPr lang="en-US" dirty="0"/>
              <a:t>Once you have created a numbered list, look for ways to describe the different groups of ideas. Ask yourself: What do all the ideas with the same number have in common? </a:t>
            </a:r>
          </a:p>
          <a:p>
            <a:endParaRPr lang="en-US" dirty="0"/>
          </a:p>
        </p:txBody>
      </p:sp>
      <p:sp>
        <p:nvSpPr>
          <p:cNvPr id="2" name="Title 1"/>
          <p:cNvSpPr>
            <a:spLocks noGrp="1"/>
          </p:cNvSpPr>
          <p:nvPr>
            <p:ph type="title"/>
          </p:nvPr>
        </p:nvSpPr>
        <p:spPr>
          <a:xfrm>
            <a:off x="457200" y="274638"/>
            <a:ext cx="8229600" cy="1325562"/>
          </a:xfrm>
        </p:spPr>
        <p:txBody>
          <a:bodyPr>
            <a:normAutofit fontScale="90000"/>
          </a:bodyPr>
          <a:lstStyle/>
          <a:p>
            <a:r>
              <a:rPr lang="en-US" dirty="0"/>
              <a:t>A Technique for Analyzing Notes for a Rough Outline </a:t>
            </a:r>
            <a:br>
              <a:rPr lang="en-US" dirty="0"/>
            </a:br>
            <a:r>
              <a:rPr lang="en-US" sz="1600" dirty="0"/>
              <a:t>*Brainstorm </a:t>
            </a:r>
            <a:r>
              <a:rPr lang="ar-IQ" sz="1600" dirty="0"/>
              <a:t>العصف الذهني</a:t>
            </a:r>
            <a:endParaRPr lang="en-US" sz="1600" dirty="0"/>
          </a:p>
        </p:txBody>
      </p:sp>
    </p:spTree>
    <p:extLst>
      <p:ext uri="{BB962C8B-B14F-4D97-AF65-F5344CB8AC3E}">
        <p14:creationId xmlns:p14="http://schemas.microsoft.com/office/powerpoint/2010/main" val="47054497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62000" y="1295400"/>
            <a:ext cx="7848600" cy="4572000"/>
          </a:xfrm>
        </p:spPr>
      </p:pic>
      <p:sp>
        <p:nvSpPr>
          <p:cNvPr id="2" name="Title 1"/>
          <p:cNvSpPr>
            <a:spLocks noGrp="1"/>
          </p:cNvSpPr>
          <p:nvPr>
            <p:ph type="title"/>
          </p:nvPr>
        </p:nvSpPr>
        <p:spPr/>
        <p:txBody>
          <a:bodyPr>
            <a:normAutofit/>
          </a:bodyPr>
          <a:lstStyle/>
          <a:p>
            <a:r>
              <a:rPr lang="en-US" dirty="0"/>
              <a:t>A Brainstorming List</a:t>
            </a:r>
            <a:br>
              <a:rPr lang="en-US" dirty="0"/>
            </a:br>
            <a:r>
              <a:rPr lang="en-US" sz="1600" dirty="0"/>
              <a:t>*amenity </a:t>
            </a:r>
            <a:r>
              <a:rPr lang="ar-IQ" sz="1600" dirty="0"/>
              <a:t>لطافة المكان</a:t>
            </a:r>
            <a:r>
              <a:rPr lang="en-US" sz="1600" dirty="0"/>
              <a:t> </a:t>
            </a:r>
          </a:p>
        </p:txBody>
      </p:sp>
    </p:spTree>
    <p:extLst>
      <p:ext uri="{BB962C8B-B14F-4D97-AF65-F5344CB8AC3E}">
        <p14:creationId xmlns:p14="http://schemas.microsoft.com/office/powerpoint/2010/main" val="35936189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38200" y="1447800"/>
            <a:ext cx="7924800" cy="1985404"/>
          </a:xfrm>
        </p:spPr>
      </p:pic>
      <p:sp>
        <p:nvSpPr>
          <p:cNvPr id="2" name="Title 1"/>
          <p:cNvSpPr>
            <a:spLocks noGrp="1"/>
          </p:cNvSpPr>
          <p:nvPr>
            <p:ph type="title"/>
          </p:nvPr>
        </p:nvSpPr>
        <p:spPr/>
        <p:txBody>
          <a:bodyPr/>
          <a:lstStyle/>
          <a:p>
            <a:r>
              <a:rPr lang="en-US" dirty="0"/>
              <a:t>Sample Rough Outline </a:t>
            </a:r>
          </a:p>
        </p:txBody>
      </p:sp>
      <p:pic>
        <p:nvPicPr>
          <p:cNvPr id="3074" name="Picture 2" descr="C:\Users\sohaib\Desktop\28907153_955056028003929_2059609534_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521" y="3581400"/>
            <a:ext cx="8077200" cy="2514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933869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905000"/>
            <a:ext cx="7543800" cy="3581400"/>
          </a:xfrm>
        </p:spPr>
        <p:txBody>
          <a:bodyPr>
            <a:normAutofit/>
          </a:bodyPr>
          <a:lstStyle/>
          <a:p>
            <a:r>
              <a:rPr lang="en-US" b="1" dirty="0"/>
              <a:t>Writing a Thesis Statement </a:t>
            </a:r>
          </a:p>
          <a:p>
            <a:r>
              <a:rPr lang="en-US" dirty="0"/>
              <a:t>1-You will find out at the beginning whether you have a clear and workable idea</a:t>
            </a:r>
          </a:p>
          <a:p>
            <a:r>
              <a:rPr lang="en-US" dirty="0"/>
              <a:t>2-You will be able to use the thesis statement as </a:t>
            </a:r>
            <a:r>
              <a:rPr lang="en-US" b="1" dirty="0"/>
              <a:t>a guide</a:t>
            </a:r>
            <a:r>
              <a:rPr lang="en-US" dirty="0"/>
              <a:t> while writing the essay. </a:t>
            </a:r>
          </a:p>
        </p:txBody>
      </p:sp>
      <p:sp>
        <p:nvSpPr>
          <p:cNvPr id="2" name="Title 1"/>
          <p:cNvSpPr>
            <a:spLocks noGrp="1"/>
          </p:cNvSpPr>
          <p:nvPr>
            <p:ph type="title"/>
          </p:nvPr>
        </p:nvSpPr>
        <p:spPr/>
        <p:txBody>
          <a:bodyPr>
            <a:normAutofit/>
          </a:bodyPr>
          <a:lstStyle/>
          <a:p>
            <a:r>
              <a:rPr lang="en-US" dirty="0"/>
              <a:t>Building a Paper: Organize </a:t>
            </a:r>
          </a:p>
        </p:txBody>
      </p:sp>
    </p:spTree>
    <p:extLst>
      <p:ext uri="{BB962C8B-B14F-4D97-AF65-F5344CB8AC3E}">
        <p14:creationId xmlns:p14="http://schemas.microsoft.com/office/powerpoint/2010/main" val="382419771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685800"/>
            <a:ext cx="7543800" cy="3200400"/>
          </a:xfrm>
        </p:spPr>
        <p:txBody>
          <a:bodyPr>
            <a:normAutofit fontScale="92500" lnSpcReduction="20000"/>
          </a:bodyPr>
          <a:lstStyle/>
          <a:p>
            <a:r>
              <a:rPr lang="en-US" dirty="0"/>
              <a:t>1-It states your topic and focus, which answer your research question. </a:t>
            </a:r>
          </a:p>
          <a:p>
            <a:r>
              <a:rPr lang="en-US" dirty="0"/>
              <a:t>It gives an overview of your supporting points, which are logically connected to your focus. </a:t>
            </a:r>
          </a:p>
          <a:p>
            <a:r>
              <a:rPr lang="en-US" dirty="0"/>
              <a:t>3-It gives enough information without too much detail. </a:t>
            </a:r>
          </a:p>
          <a:p>
            <a:r>
              <a:rPr lang="en-US" dirty="0"/>
              <a:t>4-It uses correct grammar and precise vocabulary. </a:t>
            </a:r>
          </a:p>
        </p:txBody>
      </p:sp>
      <p:sp>
        <p:nvSpPr>
          <p:cNvPr id="2" name="Title 1"/>
          <p:cNvSpPr>
            <a:spLocks noGrp="1"/>
          </p:cNvSpPr>
          <p:nvPr>
            <p:ph type="title"/>
          </p:nvPr>
        </p:nvSpPr>
        <p:spPr>
          <a:xfrm>
            <a:off x="762000" y="3886200"/>
            <a:ext cx="6781800" cy="2286000"/>
          </a:xfrm>
        </p:spPr>
        <p:txBody>
          <a:bodyPr>
            <a:normAutofit/>
          </a:bodyPr>
          <a:lstStyle/>
          <a:p>
            <a:r>
              <a:rPr lang="en-US" dirty="0"/>
              <a:t>Four Characteristics of an Effective Thesis Statement </a:t>
            </a:r>
          </a:p>
        </p:txBody>
      </p:sp>
    </p:spTree>
    <p:extLst>
      <p:ext uri="{BB962C8B-B14F-4D97-AF65-F5344CB8AC3E}">
        <p14:creationId xmlns:p14="http://schemas.microsoft.com/office/powerpoint/2010/main" val="7449013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533400"/>
            <a:ext cx="7543800" cy="4267200"/>
          </a:xfrm>
        </p:spPr>
        <p:txBody>
          <a:bodyPr>
            <a:normAutofit fontScale="77500" lnSpcReduction="20000"/>
          </a:bodyPr>
          <a:lstStyle/>
          <a:p>
            <a:r>
              <a:rPr lang="en-US" dirty="0"/>
              <a:t>Your thesis statement is different from your topic. A topic is a short phrase that states the general subject of your paper, such as:</a:t>
            </a:r>
          </a:p>
          <a:p>
            <a:pPr marL="0" indent="0">
              <a:buNone/>
            </a:pPr>
            <a:r>
              <a:rPr lang="en-US" b="1" dirty="0"/>
              <a:t>Taking Risks </a:t>
            </a:r>
          </a:p>
          <a:p>
            <a:endParaRPr lang="en-US" b="1" dirty="0"/>
          </a:p>
          <a:p>
            <a:r>
              <a:rPr lang="en-US" dirty="0"/>
              <a:t>A thesis statement sets up the framework of your entire essay. It tells the reader not only your topic, but also the focus, or what you plan to say about the topic, such as:</a:t>
            </a:r>
          </a:p>
          <a:p>
            <a:endParaRPr lang="en-US" dirty="0"/>
          </a:p>
          <a:p>
            <a:pPr marL="0" indent="0">
              <a:buNone/>
            </a:pPr>
            <a:r>
              <a:rPr lang="en-US" b="1" dirty="0"/>
              <a:t>Biological need, social environment, and psychological satisfaction are three reasons, why people take risks. </a:t>
            </a:r>
            <a:r>
              <a:rPr lang="en-US" dirty="0"/>
              <a:t>( a combination of topic and focus and they should be clearly stated in the thesis statement)</a:t>
            </a:r>
          </a:p>
        </p:txBody>
      </p:sp>
      <p:sp>
        <p:nvSpPr>
          <p:cNvPr id="2" name="Title 1"/>
          <p:cNvSpPr>
            <a:spLocks noGrp="1"/>
          </p:cNvSpPr>
          <p:nvPr>
            <p:ph type="title"/>
          </p:nvPr>
        </p:nvSpPr>
        <p:spPr>
          <a:xfrm>
            <a:off x="762000" y="4572000"/>
            <a:ext cx="7543800" cy="1600200"/>
          </a:xfrm>
        </p:spPr>
        <p:txBody>
          <a:bodyPr>
            <a:normAutofit/>
          </a:bodyPr>
          <a:lstStyle/>
          <a:p>
            <a:r>
              <a:rPr lang="en-US" dirty="0"/>
              <a:t>Example: Thesis Statement versus Topic </a:t>
            </a:r>
          </a:p>
        </p:txBody>
      </p:sp>
    </p:spTree>
    <p:extLst>
      <p:ext uri="{BB962C8B-B14F-4D97-AF65-F5344CB8AC3E}">
        <p14:creationId xmlns:p14="http://schemas.microsoft.com/office/powerpoint/2010/main" val="6852589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57200" y="1755031"/>
            <a:ext cx="8229600" cy="3978175"/>
          </a:xfrm>
        </p:spPr>
      </p:pic>
      <p:sp>
        <p:nvSpPr>
          <p:cNvPr id="2" name="Title 1"/>
          <p:cNvSpPr>
            <a:spLocks noGrp="1"/>
          </p:cNvSpPr>
          <p:nvPr>
            <p:ph type="title"/>
          </p:nvPr>
        </p:nvSpPr>
        <p:spPr/>
        <p:txBody>
          <a:bodyPr/>
          <a:lstStyle/>
          <a:p>
            <a:r>
              <a:rPr lang="en-US" dirty="0"/>
              <a:t>Sample Rough Outline 1</a:t>
            </a:r>
          </a:p>
        </p:txBody>
      </p:sp>
    </p:spTree>
    <p:extLst>
      <p:ext uri="{BB962C8B-B14F-4D97-AF65-F5344CB8AC3E}">
        <p14:creationId xmlns:p14="http://schemas.microsoft.com/office/powerpoint/2010/main" val="274967885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57200" y="1767086"/>
            <a:ext cx="8229600" cy="3954065"/>
          </a:xfrm>
        </p:spPr>
      </p:pic>
      <p:sp>
        <p:nvSpPr>
          <p:cNvPr id="2" name="Title 1"/>
          <p:cNvSpPr>
            <a:spLocks noGrp="1"/>
          </p:cNvSpPr>
          <p:nvPr>
            <p:ph type="title"/>
          </p:nvPr>
        </p:nvSpPr>
        <p:spPr/>
        <p:txBody>
          <a:bodyPr>
            <a:normAutofit/>
          </a:bodyPr>
          <a:lstStyle/>
          <a:p>
            <a:r>
              <a:rPr lang="en-US" dirty="0"/>
              <a:t>Sample Rough Outline 2</a:t>
            </a:r>
          </a:p>
        </p:txBody>
      </p:sp>
    </p:spTree>
    <p:extLst>
      <p:ext uri="{BB962C8B-B14F-4D97-AF65-F5344CB8AC3E}">
        <p14:creationId xmlns:p14="http://schemas.microsoft.com/office/powerpoint/2010/main" val="130962950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371600"/>
            <a:ext cx="7543800" cy="4114800"/>
          </a:xfrm>
        </p:spPr>
        <p:txBody>
          <a:bodyPr/>
          <a:lstStyle/>
          <a:p>
            <a:r>
              <a:rPr lang="en-US" dirty="0"/>
              <a:t>A good thesis statement gives just enough information to let the reader know the key points you will make about your topic. After reading your thesis statement, your reader should be able to answer the question: What is this paper going to tell me? </a:t>
            </a:r>
          </a:p>
          <a:p>
            <a:endParaRPr lang="en-US" dirty="0"/>
          </a:p>
        </p:txBody>
      </p:sp>
      <p:sp>
        <p:nvSpPr>
          <p:cNvPr id="2" name="Title 1"/>
          <p:cNvSpPr>
            <a:spLocks noGrp="1"/>
          </p:cNvSpPr>
          <p:nvPr>
            <p:ph type="title"/>
          </p:nvPr>
        </p:nvSpPr>
        <p:spPr/>
        <p:txBody>
          <a:bodyPr>
            <a:normAutofit/>
          </a:bodyPr>
          <a:lstStyle/>
          <a:p>
            <a:r>
              <a:rPr lang="en-US" dirty="0"/>
              <a:t>Just Enough Information </a:t>
            </a:r>
          </a:p>
        </p:txBody>
      </p:sp>
    </p:spTree>
    <p:extLst>
      <p:ext uri="{BB962C8B-B14F-4D97-AF65-F5344CB8AC3E}">
        <p14:creationId xmlns:p14="http://schemas.microsoft.com/office/powerpoint/2010/main" val="26548491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685800"/>
            <a:ext cx="7543800" cy="4267200"/>
          </a:xfrm>
        </p:spPr>
        <p:txBody>
          <a:bodyPr>
            <a:normAutofit fontScale="92500" lnSpcReduction="20000"/>
          </a:bodyPr>
          <a:lstStyle/>
          <a:p>
            <a:r>
              <a:rPr lang="en-US" dirty="0"/>
              <a:t>1-Focus on ideas that interest you. Highlight sections that capture your attention and that are related to your experiences and ideas. </a:t>
            </a:r>
          </a:p>
          <a:p>
            <a:r>
              <a:rPr lang="en-US" dirty="0"/>
              <a:t>2-Write questions and comments in the margins: questions about unclear sentences or your reactions such as “I don’t believe this!” or “This is exactly what happened to me.” </a:t>
            </a:r>
          </a:p>
          <a:p>
            <a:r>
              <a:rPr lang="en-US" dirty="0"/>
              <a:t>3-Skim the article: read first and last paragraph, look for subtitles, look for key words and repeated words, develop a general sense of the topic, and then read through the entire article. </a:t>
            </a:r>
          </a:p>
        </p:txBody>
      </p:sp>
      <p:sp>
        <p:nvSpPr>
          <p:cNvPr id="2" name="Title 1"/>
          <p:cNvSpPr>
            <a:spLocks noGrp="1"/>
          </p:cNvSpPr>
          <p:nvPr>
            <p:ph type="title"/>
          </p:nvPr>
        </p:nvSpPr>
        <p:spPr>
          <a:xfrm>
            <a:off x="762000" y="3886200"/>
            <a:ext cx="6781800" cy="304800"/>
          </a:xfrm>
        </p:spPr>
        <p:txBody>
          <a:bodyPr>
            <a:normAutofit fontScale="90000"/>
          </a:bodyPr>
          <a:lstStyle/>
          <a:p>
            <a:r>
              <a:rPr lang="en-US" dirty="0"/>
              <a:t/>
            </a:r>
            <a:br>
              <a:rPr lang="en-US" dirty="0"/>
            </a:br>
            <a:r>
              <a:rPr lang="en-US" dirty="0"/>
              <a:t/>
            </a:r>
            <a:br>
              <a:rPr lang="en-US" dirty="0"/>
            </a:br>
            <a:r>
              <a:rPr lang="en-US" dirty="0"/>
              <a:t/>
            </a:r>
            <a:br>
              <a:rPr lang="en-US" dirty="0"/>
            </a:br>
            <a:r>
              <a:rPr lang="en-US" dirty="0"/>
              <a:t/>
            </a:r>
            <a:br>
              <a:rPr lang="en-US" dirty="0"/>
            </a:br>
            <a:r>
              <a:rPr lang="en-US" dirty="0"/>
              <a:t/>
            </a:r>
            <a:br>
              <a:rPr lang="en-US" dirty="0"/>
            </a:br>
            <a:r>
              <a:rPr lang="en-US" dirty="0"/>
              <a:t/>
            </a:r>
            <a:br>
              <a:rPr lang="en-US" dirty="0"/>
            </a:br>
            <a:r>
              <a:rPr lang="en-US" dirty="0"/>
              <a:t>Three Techniques For Open Reading </a:t>
            </a:r>
            <a:br>
              <a:rPr lang="en-US" dirty="0"/>
            </a:br>
            <a:endParaRPr lang="en-US" dirty="0"/>
          </a:p>
        </p:txBody>
      </p:sp>
    </p:spTree>
    <p:extLst>
      <p:ext uri="{BB962C8B-B14F-4D97-AF65-F5344CB8AC3E}">
        <p14:creationId xmlns:p14="http://schemas.microsoft.com/office/powerpoint/2010/main" val="383080824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524000"/>
            <a:ext cx="7543800" cy="4495800"/>
          </a:xfrm>
        </p:spPr>
        <p:txBody>
          <a:bodyPr>
            <a:normAutofit/>
          </a:bodyPr>
          <a:lstStyle/>
          <a:p>
            <a:r>
              <a:rPr lang="en-US" dirty="0"/>
              <a:t>Structure, style, vocabulary are three aspects of language to consider in writing a good thesis statement. </a:t>
            </a:r>
          </a:p>
          <a:p>
            <a:pPr marL="0" indent="0">
              <a:buNone/>
            </a:pPr>
            <a:r>
              <a:rPr lang="en-US" b="1" dirty="0"/>
              <a:t>Structure: </a:t>
            </a:r>
          </a:p>
          <a:p>
            <a:r>
              <a:rPr lang="en-US" dirty="0"/>
              <a:t>The topic, focus, and overview of supporting points can appear in any order in your thesis statement. The example illustrates three correct versions of the same thesis. </a:t>
            </a:r>
          </a:p>
        </p:txBody>
      </p:sp>
      <p:sp>
        <p:nvSpPr>
          <p:cNvPr id="2" name="Title 1"/>
          <p:cNvSpPr>
            <a:spLocks noGrp="1"/>
          </p:cNvSpPr>
          <p:nvPr>
            <p:ph type="title"/>
          </p:nvPr>
        </p:nvSpPr>
        <p:spPr/>
        <p:txBody>
          <a:bodyPr>
            <a:normAutofit fontScale="90000"/>
          </a:bodyPr>
          <a:lstStyle/>
          <a:p>
            <a:r>
              <a:rPr lang="en-US" dirty="0"/>
              <a:t>Correct Grammar and Precise Vocabulary </a:t>
            </a:r>
          </a:p>
        </p:txBody>
      </p:sp>
    </p:spTree>
    <p:extLst>
      <p:ext uri="{BB962C8B-B14F-4D97-AF65-F5344CB8AC3E}">
        <p14:creationId xmlns:p14="http://schemas.microsoft.com/office/powerpoint/2010/main" val="249972304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57200" y="1873755"/>
            <a:ext cx="8229600" cy="3740727"/>
          </a:xfrm>
        </p:spPr>
      </p:pic>
      <p:sp>
        <p:nvSpPr>
          <p:cNvPr id="2" name="Title 1"/>
          <p:cNvSpPr>
            <a:spLocks noGrp="1"/>
          </p:cNvSpPr>
          <p:nvPr>
            <p:ph type="title"/>
          </p:nvPr>
        </p:nvSpPr>
        <p:spPr/>
        <p:txBody>
          <a:bodyPr/>
          <a:lstStyle/>
          <a:p>
            <a:r>
              <a:rPr lang="en-US" dirty="0"/>
              <a:t>Example </a:t>
            </a:r>
          </a:p>
        </p:txBody>
      </p:sp>
    </p:spTree>
    <p:extLst>
      <p:ext uri="{BB962C8B-B14F-4D97-AF65-F5344CB8AC3E}">
        <p14:creationId xmlns:p14="http://schemas.microsoft.com/office/powerpoint/2010/main" val="392306365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00100" y="1143000"/>
            <a:ext cx="7543800" cy="1676400"/>
          </a:xfrm>
        </p:spPr>
        <p:txBody>
          <a:bodyPr>
            <a:normAutofit fontScale="77500" lnSpcReduction="20000"/>
          </a:bodyPr>
          <a:lstStyle/>
          <a:p>
            <a:r>
              <a:rPr lang="en-US" dirty="0"/>
              <a:t>Thesis statements are written in third person rather than first person. Phrases such as “I am going to talk about "or I think” are not appropriate in a thesis.</a:t>
            </a:r>
          </a:p>
          <a:p>
            <a:endParaRPr lang="en-US" dirty="0"/>
          </a:p>
          <a:p>
            <a:pPr marL="0" indent="0">
              <a:buNone/>
            </a:pPr>
            <a:r>
              <a:rPr lang="en-US" b="1" dirty="0"/>
              <a:t> </a:t>
            </a:r>
          </a:p>
          <a:p>
            <a:endParaRPr lang="en-US" b="1" dirty="0"/>
          </a:p>
          <a:p>
            <a:endParaRPr lang="en-US" b="1" dirty="0"/>
          </a:p>
        </p:txBody>
      </p:sp>
      <p:sp>
        <p:nvSpPr>
          <p:cNvPr id="2" name="Title 1"/>
          <p:cNvSpPr>
            <a:spLocks noGrp="1"/>
          </p:cNvSpPr>
          <p:nvPr>
            <p:ph type="title"/>
          </p:nvPr>
        </p:nvSpPr>
        <p:spPr/>
        <p:txBody>
          <a:bodyPr/>
          <a:lstStyle/>
          <a:p>
            <a:r>
              <a:rPr lang="en-US" dirty="0"/>
              <a:t>Style </a:t>
            </a:r>
          </a:p>
        </p:txBody>
      </p:sp>
      <p:pic>
        <p:nvPicPr>
          <p:cNvPr id="2050" name="Picture 2" descr="C:\Users\sohaib\Desktop\29243229_958920920950773_1214407254_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362200"/>
            <a:ext cx="9144000" cy="29533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560236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371600"/>
            <a:ext cx="7543800" cy="4495800"/>
          </a:xfrm>
        </p:spPr>
        <p:txBody>
          <a:bodyPr>
            <a:normAutofit/>
          </a:bodyPr>
          <a:lstStyle/>
          <a:p>
            <a:r>
              <a:rPr lang="en-US" dirty="0"/>
              <a:t>Because you need to include a lot of information in a thesis statement, precise vocabulary is essential. You can sometimes repeat carefully chosen vocabulary in a thesis statement throughout the research paper, providing an effective unifying thread. In particular, choosing appropriate words for the focus can help clarify and strengthen the thesis. </a:t>
            </a:r>
          </a:p>
        </p:txBody>
      </p:sp>
      <p:sp>
        <p:nvSpPr>
          <p:cNvPr id="2" name="Title 1"/>
          <p:cNvSpPr>
            <a:spLocks noGrp="1"/>
          </p:cNvSpPr>
          <p:nvPr>
            <p:ph type="title"/>
          </p:nvPr>
        </p:nvSpPr>
        <p:spPr/>
        <p:txBody>
          <a:bodyPr/>
          <a:lstStyle/>
          <a:p>
            <a:r>
              <a:rPr lang="en-US" dirty="0"/>
              <a:t>Vocabulary </a:t>
            </a:r>
          </a:p>
        </p:txBody>
      </p:sp>
    </p:spTree>
    <p:extLst>
      <p:ext uri="{BB962C8B-B14F-4D97-AF65-F5344CB8AC3E}">
        <p14:creationId xmlns:p14="http://schemas.microsoft.com/office/powerpoint/2010/main" val="45299518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685800"/>
            <a:ext cx="7543800" cy="3352800"/>
          </a:xfrm>
        </p:spPr>
        <p:txBody>
          <a:bodyPr/>
          <a:lstStyle/>
          <a:p>
            <a:pPr marL="0" indent="0">
              <a:buNone/>
            </a:pPr>
            <a:r>
              <a:rPr lang="en-US" dirty="0"/>
              <a:t> </a:t>
            </a:r>
          </a:p>
        </p:txBody>
      </p:sp>
      <p:sp>
        <p:nvSpPr>
          <p:cNvPr id="2" name="Title 1"/>
          <p:cNvSpPr>
            <a:spLocks noGrp="1"/>
          </p:cNvSpPr>
          <p:nvPr>
            <p:ph type="title"/>
          </p:nvPr>
        </p:nvSpPr>
        <p:spPr>
          <a:xfrm>
            <a:off x="0" y="5943600"/>
            <a:ext cx="8382000" cy="1066800"/>
          </a:xfrm>
        </p:spPr>
        <p:txBody>
          <a:bodyPr>
            <a:normAutofit/>
          </a:bodyPr>
          <a:lstStyle/>
          <a:p>
            <a:r>
              <a:rPr lang="en-US" dirty="0"/>
              <a:t>List of Words and Phrases </a:t>
            </a:r>
          </a:p>
        </p:txBody>
      </p:sp>
      <p:pic>
        <p:nvPicPr>
          <p:cNvPr id="1026" name="Picture 2" descr="C:\Users\sohaib\Desktop\29134280_958920980950767_328696712_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943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179741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371600"/>
            <a:ext cx="7543800" cy="4419600"/>
          </a:xfrm>
        </p:spPr>
        <p:txBody>
          <a:bodyPr>
            <a:normAutofit lnSpcReduction="10000"/>
          </a:bodyPr>
          <a:lstStyle/>
          <a:p>
            <a:r>
              <a:rPr lang="en-US" b="1" dirty="0"/>
              <a:t>1-Lack of Focus</a:t>
            </a:r>
            <a:r>
              <a:rPr lang="en-US" dirty="0"/>
              <a:t>. </a:t>
            </a:r>
            <a:r>
              <a:rPr lang="en-US" i="1" dirty="0"/>
              <a:t>Weak Thesis Statement </a:t>
            </a:r>
          </a:p>
          <a:p>
            <a:r>
              <a:rPr lang="en-US" dirty="0"/>
              <a:t>The United States has a lot of crime. </a:t>
            </a:r>
          </a:p>
          <a:p>
            <a:r>
              <a:rPr lang="en-US" b="1" dirty="0"/>
              <a:t>2-Lack of Supporting Points</a:t>
            </a:r>
            <a:r>
              <a:rPr lang="en-US" dirty="0"/>
              <a:t>. </a:t>
            </a:r>
            <a:r>
              <a:rPr lang="en-US" i="1" dirty="0"/>
              <a:t>Weak Thesis Statement </a:t>
            </a:r>
          </a:p>
          <a:p>
            <a:r>
              <a:rPr lang="en-US" dirty="0"/>
              <a:t>Three types of crime have been increasing in US cities. </a:t>
            </a:r>
          </a:p>
          <a:p>
            <a:r>
              <a:rPr lang="en-US" i="1" dirty="0"/>
              <a:t>Stronger Thesis Statement:</a:t>
            </a:r>
          </a:p>
          <a:p>
            <a:r>
              <a:rPr lang="en-US" dirty="0"/>
              <a:t>Three Types of crime have been increasing in US cities: personal assault, car robbery, and home burglary.  </a:t>
            </a:r>
          </a:p>
          <a:p>
            <a:endParaRPr lang="en-US" dirty="0"/>
          </a:p>
        </p:txBody>
      </p:sp>
      <p:sp>
        <p:nvSpPr>
          <p:cNvPr id="2" name="Title 1"/>
          <p:cNvSpPr>
            <a:spLocks noGrp="1"/>
          </p:cNvSpPr>
          <p:nvPr>
            <p:ph type="title"/>
          </p:nvPr>
        </p:nvSpPr>
        <p:spPr/>
        <p:txBody>
          <a:bodyPr>
            <a:normAutofit fontScale="90000"/>
          </a:bodyPr>
          <a:lstStyle/>
          <a:p>
            <a:r>
              <a:rPr lang="en-US" dirty="0"/>
              <a:t>Common Problem with Thesis Statements </a:t>
            </a:r>
          </a:p>
        </p:txBody>
      </p:sp>
    </p:spTree>
    <p:extLst>
      <p:ext uri="{BB962C8B-B14F-4D97-AF65-F5344CB8AC3E}">
        <p14:creationId xmlns:p14="http://schemas.microsoft.com/office/powerpoint/2010/main" val="289304049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600200"/>
            <a:ext cx="7543800" cy="4267200"/>
          </a:xfrm>
        </p:spPr>
        <p:txBody>
          <a:bodyPr>
            <a:normAutofit fontScale="92500" lnSpcReduction="10000"/>
          </a:bodyPr>
          <a:lstStyle/>
          <a:p>
            <a:r>
              <a:rPr lang="en-US" b="1" dirty="0"/>
              <a:t>3-Confusing Supporting Points </a:t>
            </a:r>
          </a:p>
          <a:p>
            <a:r>
              <a:rPr lang="en-US" dirty="0"/>
              <a:t>Some thesis statements have supporting points that are not logically connected to the focus of the thesis. </a:t>
            </a:r>
          </a:p>
          <a:p>
            <a:endParaRPr lang="en-US" dirty="0"/>
          </a:p>
          <a:p>
            <a:r>
              <a:rPr lang="en-US" b="1" dirty="0"/>
              <a:t>4-Too much information </a:t>
            </a:r>
          </a:p>
          <a:p>
            <a:pPr algn="just"/>
            <a:r>
              <a:rPr lang="en-US" dirty="0"/>
              <a:t>When the thesis statement is too long, the details are more appropriate as supporting information in the body of the paper. This thesis statement would be more effective if some of the ideas are condensed.  </a:t>
            </a:r>
          </a:p>
        </p:txBody>
      </p:sp>
      <p:sp>
        <p:nvSpPr>
          <p:cNvPr id="2" name="Title 1"/>
          <p:cNvSpPr>
            <a:spLocks noGrp="1"/>
          </p:cNvSpPr>
          <p:nvPr>
            <p:ph type="title"/>
          </p:nvPr>
        </p:nvSpPr>
        <p:spPr/>
        <p:txBody>
          <a:bodyPr>
            <a:normAutofit fontScale="90000"/>
          </a:bodyPr>
          <a:lstStyle/>
          <a:p>
            <a:r>
              <a:rPr lang="en-US" dirty="0"/>
              <a:t>Common Problems with Thesis Statements </a:t>
            </a:r>
          </a:p>
        </p:txBody>
      </p:sp>
    </p:spTree>
    <p:extLst>
      <p:ext uri="{BB962C8B-B14F-4D97-AF65-F5344CB8AC3E}">
        <p14:creationId xmlns:p14="http://schemas.microsoft.com/office/powerpoint/2010/main" val="299403946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371600"/>
            <a:ext cx="7543800" cy="4572000"/>
          </a:xfrm>
        </p:spPr>
        <p:txBody>
          <a:bodyPr>
            <a:normAutofit fontScale="85000" lnSpcReduction="20000"/>
          </a:bodyPr>
          <a:lstStyle/>
          <a:p>
            <a:r>
              <a:rPr lang="en-US" b="1" dirty="0"/>
              <a:t>5-Inapproperaite Language</a:t>
            </a:r>
          </a:p>
          <a:p>
            <a:pPr marL="0" indent="0">
              <a:buNone/>
            </a:pPr>
            <a:r>
              <a:rPr lang="en-US" i="1" dirty="0"/>
              <a:t>Weak Thesis Statement:</a:t>
            </a:r>
          </a:p>
          <a:p>
            <a:pPr algn="just"/>
            <a:r>
              <a:rPr lang="en-US" dirty="0"/>
              <a:t>In this paper, I will write about why I support capital punishment and what people on the other side have to say about it. </a:t>
            </a:r>
          </a:p>
          <a:p>
            <a:pPr algn="just"/>
            <a:r>
              <a:rPr lang="en-US" dirty="0"/>
              <a:t>This thesis statement includes the opinion of the writer directly with the words “why I support.” A more appropriate thesis statement for an academic paper indicates your opinion indirectly, without using “I.”</a:t>
            </a:r>
          </a:p>
          <a:p>
            <a:pPr algn="just"/>
            <a:r>
              <a:rPr lang="en-US" i="1" dirty="0"/>
              <a:t>Strong Thesis Statement:</a:t>
            </a:r>
          </a:p>
          <a:p>
            <a:pPr algn="just"/>
            <a:r>
              <a:rPr lang="en-US" dirty="0"/>
              <a:t>Although some people disagree with capital punishment, it is necessary for three main reasons. </a:t>
            </a:r>
          </a:p>
          <a:p>
            <a:pPr algn="just"/>
            <a:endParaRPr lang="en-US" dirty="0"/>
          </a:p>
        </p:txBody>
      </p:sp>
      <p:sp>
        <p:nvSpPr>
          <p:cNvPr id="2" name="Title 1"/>
          <p:cNvSpPr>
            <a:spLocks noGrp="1"/>
          </p:cNvSpPr>
          <p:nvPr>
            <p:ph type="title"/>
          </p:nvPr>
        </p:nvSpPr>
        <p:spPr>
          <a:xfrm>
            <a:off x="457200" y="274638"/>
            <a:ext cx="8229600" cy="944562"/>
          </a:xfrm>
        </p:spPr>
        <p:txBody>
          <a:bodyPr>
            <a:normAutofit fontScale="90000"/>
          </a:bodyPr>
          <a:lstStyle/>
          <a:p>
            <a:r>
              <a:rPr lang="en-US" sz="3100" dirty="0"/>
              <a:t>Common Problems with Thesis Statements </a:t>
            </a:r>
            <a:r>
              <a:rPr lang="en-US" dirty="0"/>
              <a:t/>
            </a:r>
            <a:br>
              <a:rPr lang="en-US" dirty="0"/>
            </a:br>
            <a:r>
              <a:rPr lang="en-US" sz="1600" dirty="0"/>
              <a:t>*Capital Punishment : A punishment after a proper legal trial. </a:t>
            </a:r>
          </a:p>
        </p:txBody>
      </p:sp>
    </p:spTree>
    <p:extLst>
      <p:ext uri="{BB962C8B-B14F-4D97-AF65-F5344CB8AC3E}">
        <p14:creationId xmlns:p14="http://schemas.microsoft.com/office/powerpoint/2010/main" val="371716216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447800"/>
            <a:ext cx="7848600" cy="3352800"/>
          </a:xfrm>
        </p:spPr>
        <p:txBody>
          <a:bodyPr>
            <a:normAutofit lnSpcReduction="10000"/>
          </a:bodyPr>
          <a:lstStyle/>
          <a:p>
            <a:pPr algn="just"/>
            <a:r>
              <a:rPr lang="en-US" dirty="0"/>
              <a:t>Now, it is time to return to the notes you took from your sources. You will select information from your notes to use as evidence— to help you explain each of the main supporting points in your thesis statement. When we use information from articles to explain the main points in our paper, we call that information “evidence.” </a:t>
            </a:r>
          </a:p>
        </p:txBody>
      </p:sp>
      <p:sp>
        <p:nvSpPr>
          <p:cNvPr id="2" name="Title 1"/>
          <p:cNvSpPr>
            <a:spLocks noGrp="1"/>
          </p:cNvSpPr>
          <p:nvPr>
            <p:ph type="title"/>
          </p:nvPr>
        </p:nvSpPr>
        <p:spPr/>
        <p:txBody>
          <a:bodyPr/>
          <a:lstStyle/>
          <a:p>
            <a:r>
              <a:rPr lang="en-US" dirty="0"/>
              <a:t>Effective Evidence </a:t>
            </a:r>
          </a:p>
        </p:txBody>
      </p:sp>
    </p:spTree>
    <p:extLst>
      <p:ext uri="{BB962C8B-B14F-4D97-AF65-F5344CB8AC3E}">
        <p14:creationId xmlns:p14="http://schemas.microsoft.com/office/powerpoint/2010/main" val="27039249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600200"/>
            <a:ext cx="7543800" cy="4267200"/>
          </a:xfrm>
        </p:spPr>
        <p:txBody>
          <a:bodyPr>
            <a:normAutofit/>
          </a:bodyPr>
          <a:lstStyle/>
          <a:p>
            <a:r>
              <a:rPr lang="en-US" dirty="0"/>
              <a:t>1-Choose information that you understand easily and can explain clearly.</a:t>
            </a:r>
          </a:p>
          <a:p>
            <a:r>
              <a:rPr lang="en-US" dirty="0"/>
              <a:t>2-Choose ideas that are directly related to the point you are making. </a:t>
            </a:r>
          </a:p>
          <a:p>
            <a:r>
              <a:rPr lang="en-US" dirty="0"/>
              <a:t>3-Choose a variety of types of evidence. </a:t>
            </a:r>
          </a:p>
        </p:txBody>
      </p:sp>
      <p:sp>
        <p:nvSpPr>
          <p:cNvPr id="2" name="Title 1"/>
          <p:cNvSpPr>
            <a:spLocks noGrp="1"/>
          </p:cNvSpPr>
          <p:nvPr>
            <p:ph type="title"/>
          </p:nvPr>
        </p:nvSpPr>
        <p:spPr/>
        <p:txBody>
          <a:bodyPr>
            <a:normAutofit fontScale="90000"/>
          </a:bodyPr>
          <a:lstStyle/>
          <a:p>
            <a:r>
              <a:rPr lang="en-US" dirty="0"/>
              <a:t>Guidelines for Choosing Effective Evidence </a:t>
            </a:r>
          </a:p>
        </p:txBody>
      </p:sp>
    </p:spTree>
    <p:extLst>
      <p:ext uri="{BB962C8B-B14F-4D97-AF65-F5344CB8AC3E}">
        <p14:creationId xmlns:p14="http://schemas.microsoft.com/office/powerpoint/2010/main" val="15416712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371600"/>
            <a:ext cx="7543800" cy="2209800"/>
          </a:xfrm>
        </p:spPr>
        <p:txBody>
          <a:bodyPr/>
          <a:lstStyle/>
          <a:p>
            <a:r>
              <a:rPr lang="en-US" b="1" u="sng" dirty="0"/>
              <a:t>A paraphrase </a:t>
            </a:r>
            <a:r>
              <a:rPr lang="en-US" dirty="0"/>
              <a:t>is a restatement of another person’s ideas using our own words. It is intended to show that we truly comprehended the original idea. </a:t>
            </a:r>
          </a:p>
        </p:txBody>
      </p:sp>
      <p:sp>
        <p:nvSpPr>
          <p:cNvPr id="2" name="Title 1"/>
          <p:cNvSpPr>
            <a:spLocks noGrp="1"/>
          </p:cNvSpPr>
          <p:nvPr>
            <p:ph type="title"/>
          </p:nvPr>
        </p:nvSpPr>
        <p:spPr/>
        <p:txBody>
          <a:bodyPr/>
          <a:lstStyle/>
          <a:p>
            <a:r>
              <a:rPr lang="en-US" dirty="0"/>
              <a:t>Paraphrasing </a:t>
            </a:r>
          </a:p>
        </p:txBody>
      </p:sp>
    </p:spTree>
    <p:extLst>
      <p:ext uri="{BB962C8B-B14F-4D97-AF65-F5344CB8AC3E}">
        <p14:creationId xmlns:p14="http://schemas.microsoft.com/office/powerpoint/2010/main" val="220466714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600200"/>
            <a:ext cx="7543800" cy="2209800"/>
          </a:xfrm>
        </p:spPr>
        <p:txBody>
          <a:bodyPr>
            <a:normAutofit/>
          </a:bodyPr>
          <a:lstStyle/>
          <a:p>
            <a:r>
              <a:rPr lang="en-US" b="1" dirty="0"/>
              <a:t>Einstein Evidence: </a:t>
            </a:r>
            <a:r>
              <a:rPr lang="en-US" dirty="0"/>
              <a:t>shows that other scholars or thinkers on the topic have come to the same conclusion as you have. </a:t>
            </a:r>
          </a:p>
          <a:p>
            <a:endParaRPr lang="en-US" dirty="0"/>
          </a:p>
        </p:txBody>
      </p:sp>
      <p:sp>
        <p:nvSpPr>
          <p:cNvPr id="2" name="Title 1"/>
          <p:cNvSpPr>
            <a:spLocks noGrp="1"/>
          </p:cNvSpPr>
          <p:nvPr>
            <p:ph type="title"/>
          </p:nvPr>
        </p:nvSpPr>
        <p:spPr/>
        <p:txBody>
          <a:bodyPr>
            <a:normAutofit/>
          </a:bodyPr>
          <a:lstStyle/>
          <a:p>
            <a:r>
              <a:rPr lang="en-US" dirty="0"/>
              <a:t>A variety of Evidence </a:t>
            </a:r>
            <a:br>
              <a:rPr lang="en-US" dirty="0"/>
            </a:br>
            <a:r>
              <a:rPr lang="en-US" sz="1600" dirty="0"/>
              <a:t>*Terminal Illness </a:t>
            </a:r>
            <a:r>
              <a:rPr lang="ar-IQ" sz="1600" dirty="0"/>
              <a:t>مرض عضال</a:t>
            </a:r>
            <a:endParaRPr lang="en-US" sz="1600" dirty="0"/>
          </a:p>
        </p:txBody>
      </p:sp>
      <p:pic>
        <p:nvPicPr>
          <p:cNvPr id="5" name="Picture 2" descr="C:\Users\sohaib\Desktop\28943294_958935130949352_644024709_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276600"/>
            <a:ext cx="9144000" cy="2895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410811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371600"/>
            <a:ext cx="7543800" cy="2057400"/>
          </a:xfrm>
        </p:spPr>
        <p:txBody>
          <a:bodyPr/>
          <a:lstStyle/>
          <a:p>
            <a:r>
              <a:rPr lang="en-US" b="1" dirty="0"/>
              <a:t>Example Evidence: </a:t>
            </a:r>
            <a:r>
              <a:rPr lang="en-US" dirty="0"/>
              <a:t>consists of specific examples that illustrate the point you are making. </a:t>
            </a:r>
          </a:p>
          <a:p>
            <a:pPr marL="0" indent="0">
              <a:buNone/>
            </a:pPr>
            <a:endParaRPr lang="en-US" dirty="0"/>
          </a:p>
          <a:p>
            <a:endParaRPr lang="en-US" dirty="0"/>
          </a:p>
          <a:p>
            <a:endParaRPr lang="en-US" dirty="0"/>
          </a:p>
        </p:txBody>
      </p:sp>
      <p:sp>
        <p:nvSpPr>
          <p:cNvPr id="2" name="Title 1"/>
          <p:cNvSpPr>
            <a:spLocks noGrp="1"/>
          </p:cNvSpPr>
          <p:nvPr>
            <p:ph type="title"/>
          </p:nvPr>
        </p:nvSpPr>
        <p:spPr/>
        <p:txBody>
          <a:bodyPr/>
          <a:lstStyle/>
          <a:p>
            <a:r>
              <a:rPr lang="en-US" dirty="0"/>
              <a:t>A Variety of Evidence </a:t>
            </a:r>
          </a:p>
        </p:txBody>
      </p:sp>
      <p:pic>
        <p:nvPicPr>
          <p:cNvPr id="6" name="Picture 2" descr="C:\Users\sohaib\Desktop\30125476_970034069839458_1255385768_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92" y="2895600"/>
            <a:ext cx="9144000" cy="28139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23688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381000"/>
            <a:ext cx="7543800" cy="1600200"/>
          </a:xfrm>
        </p:spPr>
        <p:txBody>
          <a:bodyPr>
            <a:normAutofit fontScale="85000" lnSpcReduction="10000"/>
          </a:bodyPr>
          <a:lstStyle/>
          <a:p>
            <a:r>
              <a:rPr lang="en-US" b="1" dirty="0"/>
              <a:t>Fact Evidence: </a:t>
            </a:r>
            <a:r>
              <a:rPr lang="en-US" dirty="0"/>
              <a:t>includes statistics and other objective information. As you read your sources, you may find specific facts that you can use to demonstrate the point you are making. </a:t>
            </a:r>
            <a:endParaRPr lang="en-US" b="1" dirty="0"/>
          </a:p>
          <a:p>
            <a:endParaRPr lang="en-US" dirty="0"/>
          </a:p>
        </p:txBody>
      </p:sp>
      <p:sp>
        <p:nvSpPr>
          <p:cNvPr id="2" name="Title 1"/>
          <p:cNvSpPr>
            <a:spLocks noGrp="1"/>
          </p:cNvSpPr>
          <p:nvPr>
            <p:ph type="title"/>
          </p:nvPr>
        </p:nvSpPr>
        <p:spPr>
          <a:xfrm>
            <a:off x="412230" y="5638800"/>
            <a:ext cx="7893570" cy="990600"/>
          </a:xfrm>
        </p:spPr>
        <p:txBody>
          <a:bodyPr>
            <a:normAutofit fontScale="90000"/>
          </a:bodyPr>
          <a:lstStyle/>
          <a:p>
            <a:r>
              <a:rPr lang="en-US" dirty="0"/>
              <a:t>A Variety of Evidence </a:t>
            </a:r>
            <a:br>
              <a:rPr lang="en-US" dirty="0"/>
            </a:br>
            <a:r>
              <a:rPr lang="en-US" dirty="0"/>
              <a:t>                    </a:t>
            </a:r>
            <a:r>
              <a:rPr lang="en-US" sz="1600" dirty="0"/>
              <a:t>*Omnivore </a:t>
            </a:r>
            <a:r>
              <a:rPr lang="ar-IQ" sz="1600" dirty="0"/>
              <a:t>اكل اللحوم والنبات</a:t>
            </a:r>
            <a:endParaRPr lang="en-US" sz="1600" dirty="0"/>
          </a:p>
        </p:txBody>
      </p:sp>
      <p:pic>
        <p:nvPicPr>
          <p:cNvPr id="4098" name="Picture 2" descr="C:\Users\sohaib\Desktop\28945364_958935150949350_954666493_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9042" y="1905000"/>
            <a:ext cx="8153400" cy="3581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556796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447800"/>
            <a:ext cx="7543800" cy="4572000"/>
          </a:xfrm>
        </p:spPr>
        <p:txBody>
          <a:bodyPr/>
          <a:lstStyle/>
          <a:p>
            <a:pPr algn="just"/>
            <a:r>
              <a:rPr lang="en-US" b="1" dirty="0"/>
              <a:t>Undocumented Evidence: </a:t>
            </a:r>
            <a:r>
              <a:rPr lang="en-US" dirty="0"/>
              <a:t>comes not from written sources, but from your experience and things that you know or that are commonly understood to be true. It could include a personal story. It also could be anecdotal evidence and evidence related to the people and society. </a:t>
            </a:r>
          </a:p>
        </p:txBody>
      </p:sp>
      <p:sp>
        <p:nvSpPr>
          <p:cNvPr id="2" name="Title 1"/>
          <p:cNvSpPr>
            <a:spLocks noGrp="1"/>
          </p:cNvSpPr>
          <p:nvPr>
            <p:ph type="title"/>
          </p:nvPr>
        </p:nvSpPr>
        <p:spPr/>
        <p:txBody>
          <a:bodyPr/>
          <a:lstStyle/>
          <a:p>
            <a:r>
              <a:rPr lang="en-US" dirty="0"/>
              <a:t>A Variety of Evidence </a:t>
            </a:r>
          </a:p>
        </p:txBody>
      </p:sp>
    </p:spTree>
    <p:extLst>
      <p:ext uri="{BB962C8B-B14F-4D97-AF65-F5344CB8AC3E}">
        <p14:creationId xmlns:p14="http://schemas.microsoft.com/office/powerpoint/2010/main" val="47578828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228600"/>
            <a:ext cx="8229600" cy="5029200"/>
          </a:xfrm>
        </p:spPr>
        <p:txBody>
          <a:bodyPr>
            <a:normAutofit fontScale="92500" lnSpcReduction="20000"/>
          </a:bodyPr>
          <a:lstStyle/>
          <a:p>
            <a:pPr algn="just"/>
            <a:r>
              <a:rPr lang="en-US" b="1" dirty="0"/>
              <a:t>Criteria for a Useful Outline </a:t>
            </a:r>
          </a:p>
          <a:p>
            <a:pPr algn="just"/>
            <a:r>
              <a:rPr lang="en-US" dirty="0"/>
              <a:t>1-It begins with the thesis statement </a:t>
            </a:r>
          </a:p>
          <a:p>
            <a:pPr algn="just"/>
            <a:r>
              <a:rPr lang="en-US" dirty="0"/>
              <a:t>2-It includes a phrase to explain each supporting point. </a:t>
            </a:r>
          </a:p>
          <a:p>
            <a:pPr algn="just"/>
            <a:r>
              <a:rPr lang="en-US" dirty="0"/>
              <a:t>3-It includes a notation of where you will use each piece of supporting evidence. </a:t>
            </a:r>
          </a:p>
          <a:p>
            <a:pPr algn="just"/>
            <a:r>
              <a:rPr lang="en-US" dirty="0"/>
              <a:t>As you begin to write, you may discover that you will discard some of the information or that you need to look for more evidence to support certain points </a:t>
            </a:r>
          </a:p>
          <a:p>
            <a:pPr algn="just"/>
            <a:r>
              <a:rPr lang="en-US" dirty="0"/>
              <a:t>As you work, you may change the outline, rearranging  the order or adding or deleting sections. Since the outline is a tool for your own use, write it in any way that works for you. </a:t>
            </a:r>
          </a:p>
        </p:txBody>
      </p:sp>
      <p:sp>
        <p:nvSpPr>
          <p:cNvPr id="2" name="Title 1"/>
          <p:cNvSpPr>
            <a:spLocks noGrp="1"/>
          </p:cNvSpPr>
          <p:nvPr>
            <p:ph type="title"/>
          </p:nvPr>
        </p:nvSpPr>
        <p:spPr>
          <a:xfrm>
            <a:off x="762000" y="5257800"/>
            <a:ext cx="6781800" cy="1219200"/>
          </a:xfrm>
        </p:spPr>
        <p:txBody>
          <a:bodyPr>
            <a:normAutofit fontScale="90000"/>
          </a:bodyPr>
          <a:lstStyle/>
          <a:p>
            <a:r>
              <a:rPr lang="en-US" dirty="0"/>
              <a:t>Creating a Detailed Outline </a:t>
            </a:r>
          </a:p>
        </p:txBody>
      </p:sp>
    </p:spTree>
    <p:extLst>
      <p:ext uri="{BB962C8B-B14F-4D97-AF65-F5344CB8AC3E}">
        <p14:creationId xmlns:p14="http://schemas.microsoft.com/office/powerpoint/2010/main" val="280708507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057400" y="274638"/>
            <a:ext cx="5364103" cy="4525962"/>
          </a:xfrm>
        </p:spPr>
      </p:pic>
      <p:sp>
        <p:nvSpPr>
          <p:cNvPr id="2" name="Title 1"/>
          <p:cNvSpPr>
            <a:spLocks noGrp="1"/>
          </p:cNvSpPr>
          <p:nvPr>
            <p:ph type="title"/>
          </p:nvPr>
        </p:nvSpPr>
        <p:spPr>
          <a:xfrm>
            <a:off x="762000" y="5029200"/>
            <a:ext cx="6781800" cy="1524000"/>
          </a:xfrm>
        </p:spPr>
        <p:txBody>
          <a:bodyPr/>
          <a:lstStyle/>
          <a:p>
            <a:r>
              <a:rPr lang="en-US" dirty="0"/>
              <a:t>Traditional Outline</a:t>
            </a:r>
          </a:p>
        </p:txBody>
      </p:sp>
    </p:spTree>
    <p:extLst>
      <p:ext uri="{BB962C8B-B14F-4D97-AF65-F5344CB8AC3E}">
        <p14:creationId xmlns:p14="http://schemas.microsoft.com/office/powerpoint/2010/main" val="185755997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64695" y="1481138"/>
            <a:ext cx="7814610" cy="4525962"/>
          </a:xfrm>
        </p:spPr>
      </p:pic>
      <p:sp>
        <p:nvSpPr>
          <p:cNvPr id="2" name="Title 1"/>
          <p:cNvSpPr>
            <a:spLocks noGrp="1"/>
          </p:cNvSpPr>
          <p:nvPr>
            <p:ph type="title"/>
          </p:nvPr>
        </p:nvSpPr>
        <p:spPr/>
        <p:txBody>
          <a:bodyPr/>
          <a:lstStyle/>
          <a:p>
            <a:r>
              <a:rPr lang="en-US" dirty="0"/>
              <a:t>Traditional Outline</a:t>
            </a:r>
          </a:p>
        </p:txBody>
      </p:sp>
    </p:spTree>
    <p:extLst>
      <p:ext uri="{BB962C8B-B14F-4D97-AF65-F5344CB8AC3E}">
        <p14:creationId xmlns:p14="http://schemas.microsoft.com/office/powerpoint/2010/main" val="210159195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600200"/>
            <a:ext cx="7543800" cy="4191000"/>
          </a:xfrm>
        </p:spPr>
        <p:txBody>
          <a:bodyPr>
            <a:normAutofit fontScale="92500" lnSpcReduction="20000"/>
          </a:bodyPr>
          <a:lstStyle/>
          <a:p>
            <a:pPr algn="just"/>
            <a:r>
              <a:rPr lang="en-US" dirty="0"/>
              <a:t>Writing is hard work, and producing your first draft is an accomplishment to be proud. As you write your draft and put your thoughts together in the same place. </a:t>
            </a:r>
          </a:p>
          <a:p>
            <a:pPr algn="just"/>
            <a:r>
              <a:rPr lang="en-US" dirty="0"/>
              <a:t>Using your detailed outline as a guide, you can work section by section to explain each point and support it with the evidence you’ve chosen from your readings. </a:t>
            </a:r>
          </a:p>
          <a:p>
            <a:pPr algn="just"/>
            <a:r>
              <a:rPr lang="en-US" dirty="0"/>
              <a:t>Rereading your own first draft, listening to your classmates’ feedback, and fine-tuning your writing will help you produce a second draft that presents what you want to say even more clearly. </a:t>
            </a:r>
          </a:p>
        </p:txBody>
      </p:sp>
      <p:sp>
        <p:nvSpPr>
          <p:cNvPr id="2" name="Title 1"/>
          <p:cNvSpPr>
            <a:spLocks noGrp="1"/>
          </p:cNvSpPr>
          <p:nvPr>
            <p:ph type="title"/>
          </p:nvPr>
        </p:nvSpPr>
        <p:spPr>
          <a:xfrm>
            <a:off x="76200" y="304800"/>
            <a:ext cx="9067800" cy="1295400"/>
          </a:xfrm>
        </p:spPr>
        <p:txBody>
          <a:bodyPr>
            <a:normAutofit/>
          </a:bodyPr>
          <a:lstStyle/>
          <a:p>
            <a:r>
              <a:rPr lang="en-US" sz="3100" dirty="0"/>
              <a:t>Building a Paper:</a:t>
            </a:r>
            <a:br>
              <a:rPr lang="en-US" sz="3100" dirty="0"/>
            </a:br>
            <a:r>
              <a:rPr lang="en-US" sz="3100" dirty="0"/>
              <a:t>Create </a:t>
            </a:r>
            <a:r>
              <a:rPr lang="en-US" dirty="0"/>
              <a:t/>
            </a:r>
            <a:br>
              <a:rPr lang="en-US" dirty="0"/>
            </a:br>
            <a:r>
              <a:rPr lang="en-US" sz="1400" dirty="0"/>
              <a:t>*</a:t>
            </a:r>
            <a:r>
              <a:rPr lang="en-US" sz="1600" dirty="0"/>
              <a:t>Fine-tuning: making small changes to improve something </a:t>
            </a:r>
          </a:p>
        </p:txBody>
      </p:sp>
    </p:spTree>
    <p:extLst>
      <p:ext uri="{BB962C8B-B14F-4D97-AF65-F5344CB8AC3E}">
        <p14:creationId xmlns:p14="http://schemas.microsoft.com/office/powerpoint/2010/main" val="107762501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905000"/>
            <a:ext cx="7543800" cy="3429000"/>
          </a:xfrm>
        </p:spPr>
        <p:txBody>
          <a:bodyPr>
            <a:normAutofit/>
          </a:bodyPr>
          <a:lstStyle/>
          <a:p>
            <a:r>
              <a:rPr lang="en-US" b="1" dirty="0"/>
              <a:t>Three Steps for Writing the Body of Your Paper </a:t>
            </a:r>
          </a:p>
          <a:p>
            <a:r>
              <a:rPr lang="en-US" dirty="0"/>
              <a:t>1-Write a topic sentence for each supporting point in your thesis. </a:t>
            </a:r>
          </a:p>
          <a:p>
            <a:r>
              <a:rPr lang="en-US" dirty="0"/>
              <a:t>2-Review the ideas you plan to discuss about each supporting point.</a:t>
            </a:r>
          </a:p>
          <a:p>
            <a:r>
              <a:rPr lang="en-US" dirty="0"/>
              <a:t>3-Write a first draft. </a:t>
            </a:r>
          </a:p>
        </p:txBody>
      </p:sp>
      <p:sp>
        <p:nvSpPr>
          <p:cNvPr id="2" name="Title 1"/>
          <p:cNvSpPr>
            <a:spLocks noGrp="1"/>
          </p:cNvSpPr>
          <p:nvPr>
            <p:ph type="title"/>
          </p:nvPr>
        </p:nvSpPr>
        <p:spPr/>
        <p:txBody>
          <a:bodyPr>
            <a:normAutofit/>
          </a:bodyPr>
          <a:lstStyle/>
          <a:p>
            <a:r>
              <a:rPr lang="en-US" dirty="0"/>
              <a:t>Writing the Body of Your Paper </a:t>
            </a:r>
          </a:p>
        </p:txBody>
      </p:sp>
    </p:spTree>
    <p:extLst>
      <p:ext uri="{BB962C8B-B14F-4D97-AF65-F5344CB8AC3E}">
        <p14:creationId xmlns:p14="http://schemas.microsoft.com/office/powerpoint/2010/main" val="172882772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219200"/>
            <a:ext cx="7543800" cy="4495800"/>
          </a:xfrm>
        </p:spPr>
        <p:txBody>
          <a:bodyPr>
            <a:normAutofit fontScale="92500"/>
          </a:bodyPr>
          <a:lstStyle/>
          <a:p>
            <a:r>
              <a:rPr lang="en-US" dirty="0"/>
              <a:t>Linking the main idea of each section to the thesis statement helps the reader remember the large goal of the paper, and directs her to the specific focus of each part. A good topic sentence has three qualities: </a:t>
            </a:r>
          </a:p>
          <a:p>
            <a:r>
              <a:rPr lang="en-US" dirty="0"/>
              <a:t>1-It logically connects to the topic of the thesis. </a:t>
            </a:r>
          </a:p>
          <a:p>
            <a:r>
              <a:rPr lang="en-US" dirty="0"/>
              <a:t>2-It logically connects to the focus of the thesis. </a:t>
            </a:r>
          </a:p>
          <a:p>
            <a:r>
              <a:rPr lang="en-US" dirty="0"/>
              <a:t>3-It repeats a supporting point, but expresses it in a different way. </a:t>
            </a:r>
          </a:p>
        </p:txBody>
      </p:sp>
      <p:sp>
        <p:nvSpPr>
          <p:cNvPr id="2" name="Title 1"/>
          <p:cNvSpPr>
            <a:spLocks noGrp="1"/>
          </p:cNvSpPr>
          <p:nvPr>
            <p:ph type="title"/>
          </p:nvPr>
        </p:nvSpPr>
        <p:spPr/>
        <p:txBody>
          <a:bodyPr/>
          <a:lstStyle/>
          <a:p>
            <a:r>
              <a:rPr lang="en-US" dirty="0"/>
              <a:t>Write Topic Sentences </a:t>
            </a:r>
          </a:p>
        </p:txBody>
      </p:sp>
    </p:spTree>
    <p:extLst>
      <p:ext uri="{BB962C8B-B14F-4D97-AF65-F5344CB8AC3E}">
        <p14:creationId xmlns:p14="http://schemas.microsoft.com/office/powerpoint/2010/main" val="16351194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r>
              <a:rPr lang="en-US" dirty="0"/>
              <a:t>1- A good paraphrase has the same meaning as the original. (All main ideas included and no new ideas added). </a:t>
            </a:r>
          </a:p>
          <a:p>
            <a:r>
              <a:rPr lang="en-US" dirty="0"/>
              <a:t>2- A good paraphrase is different enough from the original to be considered your own writing: </a:t>
            </a:r>
          </a:p>
          <a:p>
            <a:r>
              <a:rPr lang="en-US" dirty="0"/>
              <a:t>It uses no more than four or five words in a row from the original source. </a:t>
            </a:r>
          </a:p>
          <a:p>
            <a:r>
              <a:rPr lang="en-US" dirty="0"/>
              <a:t>It changes grammar and vocabulary as much as possible. </a:t>
            </a:r>
          </a:p>
          <a:p>
            <a:r>
              <a:rPr lang="en-US" dirty="0"/>
              <a:t>3-A good paraphrase refers directly to (or cites) the original source: </a:t>
            </a:r>
          </a:p>
          <a:p>
            <a:r>
              <a:rPr lang="en-US" dirty="0"/>
              <a:t>It includes the name of the author and/or the name of the source. </a:t>
            </a:r>
          </a:p>
        </p:txBody>
      </p:sp>
      <p:sp>
        <p:nvSpPr>
          <p:cNvPr id="2" name="Title 1"/>
          <p:cNvSpPr>
            <a:spLocks noGrp="1"/>
          </p:cNvSpPr>
          <p:nvPr>
            <p:ph type="title"/>
          </p:nvPr>
        </p:nvSpPr>
        <p:spPr/>
        <p:txBody>
          <a:bodyPr>
            <a:normAutofit fontScale="90000"/>
          </a:bodyPr>
          <a:lstStyle/>
          <a:p>
            <a:r>
              <a:rPr lang="en-US" dirty="0"/>
              <a:t>Three Criteria for A good Paraphrase </a:t>
            </a:r>
          </a:p>
        </p:txBody>
      </p:sp>
    </p:spTree>
    <p:extLst>
      <p:ext uri="{BB962C8B-B14F-4D97-AF65-F5344CB8AC3E}">
        <p14:creationId xmlns:p14="http://schemas.microsoft.com/office/powerpoint/2010/main" val="416470279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685800"/>
            <a:ext cx="7543800" cy="2362200"/>
          </a:xfrm>
        </p:spPr>
        <p:txBody>
          <a:bodyPr/>
          <a:lstStyle/>
          <a:p>
            <a:endParaRPr lang="en-US" dirty="0"/>
          </a:p>
        </p:txBody>
      </p:sp>
      <p:sp>
        <p:nvSpPr>
          <p:cNvPr id="2" name="Title 1"/>
          <p:cNvSpPr>
            <a:spLocks noGrp="1"/>
          </p:cNvSpPr>
          <p:nvPr>
            <p:ph type="title"/>
          </p:nvPr>
        </p:nvSpPr>
        <p:spPr>
          <a:xfrm>
            <a:off x="77449" y="5783706"/>
            <a:ext cx="8914151" cy="1074294"/>
          </a:xfrm>
        </p:spPr>
        <p:txBody>
          <a:bodyPr>
            <a:normAutofit fontScale="90000"/>
          </a:bodyPr>
          <a:lstStyle/>
          <a:p>
            <a:r>
              <a:rPr lang="en-US" sz="3600" dirty="0"/>
              <a:t>Thesis Statement and Topics</a:t>
            </a:r>
            <a:r>
              <a:rPr lang="en-US" dirty="0"/>
              <a:t/>
            </a:r>
            <a:br>
              <a:rPr lang="en-US" dirty="0"/>
            </a:br>
            <a:r>
              <a:rPr lang="en-US" sz="1600" dirty="0"/>
              <a:t>*Nuclear Family: Parents and their children  </a:t>
            </a:r>
            <a:br>
              <a:rPr lang="en-US" sz="1600" dirty="0"/>
            </a:br>
            <a:r>
              <a:rPr lang="en-US" sz="1600" dirty="0"/>
              <a:t>*Extended Family: Parents, children, aunts, uncles, and cousins all living together. </a:t>
            </a:r>
          </a:p>
        </p:txBody>
      </p:sp>
      <p:pic>
        <p:nvPicPr>
          <p:cNvPr id="5122" name="Picture 2" descr="C:\Users\sohaib\Desktop\29134183_958944900948375_1107108345_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90" y="152400"/>
            <a:ext cx="9180226" cy="1828800"/>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C:\Users\sohaib\Desktop\29138142_958944907615041_1084297942_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43" y="1957466"/>
            <a:ext cx="9210206" cy="2021174"/>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C:\Users\sohaib\Desktop\29003801_958944927615039_1318685253_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449" y="3922800"/>
            <a:ext cx="9077794" cy="18800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281071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447800"/>
            <a:ext cx="7543800" cy="4648200"/>
          </a:xfrm>
        </p:spPr>
        <p:txBody>
          <a:bodyPr>
            <a:normAutofit fontScale="85000" lnSpcReduction="20000"/>
          </a:bodyPr>
          <a:lstStyle/>
          <a:p>
            <a:pPr algn="just"/>
            <a:r>
              <a:rPr lang="en-US" dirty="0"/>
              <a:t>Look over everything you have gathered to help you write this paper: the articles you read, your responses or summaries of the articles, the notes you took on your reading and class discussion, your outline, your thesis statement and topic sentences. </a:t>
            </a:r>
          </a:p>
          <a:p>
            <a:pPr algn="just"/>
            <a:r>
              <a:rPr lang="en-US" dirty="0"/>
              <a:t>Think about the most important things you want to say about your points. It is important to include at least one piece of documented evidence in each paragraph of your finished paper. </a:t>
            </a:r>
          </a:p>
          <a:p>
            <a:pPr algn="just"/>
            <a:r>
              <a:rPr lang="en-US" dirty="0"/>
              <a:t>You can provide examples, definitions, explanations, reasons, summaries ,comparisons and contrasts of ideas, alternative perspectives, or personal experiences. </a:t>
            </a:r>
          </a:p>
        </p:txBody>
      </p:sp>
      <p:sp>
        <p:nvSpPr>
          <p:cNvPr id="2" name="Title 1"/>
          <p:cNvSpPr>
            <a:spLocks noGrp="1"/>
          </p:cNvSpPr>
          <p:nvPr>
            <p:ph type="title"/>
          </p:nvPr>
        </p:nvSpPr>
        <p:spPr/>
        <p:txBody>
          <a:bodyPr>
            <a:normAutofit/>
          </a:bodyPr>
          <a:lstStyle/>
          <a:p>
            <a:r>
              <a:rPr lang="en-US" dirty="0"/>
              <a:t>Reviewing Ideas for Your Paper </a:t>
            </a:r>
          </a:p>
        </p:txBody>
      </p:sp>
    </p:spTree>
    <p:extLst>
      <p:ext uri="{BB962C8B-B14F-4D97-AF65-F5344CB8AC3E}">
        <p14:creationId xmlns:p14="http://schemas.microsoft.com/office/powerpoint/2010/main" val="144497238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447800"/>
            <a:ext cx="7543800" cy="4724400"/>
          </a:xfrm>
        </p:spPr>
        <p:txBody>
          <a:bodyPr>
            <a:normAutofit lnSpcReduction="10000"/>
          </a:bodyPr>
          <a:lstStyle/>
          <a:p>
            <a:r>
              <a:rPr lang="en-US" b="1" dirty="0"/>
              <a:t>No One “Best” Way </a:t>
            </a:r>
          </a:p>
          <a:p>
            <a:pPr algn="just"/>
            <a:r>
              <a:rPr lang="en-US" dirty="0"/>
              <a:t>There is no one “best” way to write a draft. You may decide the easiest parts first to encourage yourself or to write the hardest part first to get it over with. You may write one long paragraph about each supporting point. For your second draft, you may divide that paragraph into shorter ones and write a topic sentence for each. </a:t>
            </a:r>
          </a:p>
          <a:p>
            <a:pPr algn="just"/>
            <a:endParaRPr lang="en-US" dirty="0"/>
          </a:p>
          <a:p>
            <a:pPr algn="just"/>
            <a:r>
              <a:rPr lang="en-US" dirty="0"/>
              <a:t>Write everything that comes to mind. </a:t>
            </a:r>
          </a:p>
        </p:txBody>
      </p:sp>
      <p:sp>
        <p:nvSpPr>
          <p:cNvPr id="2" name="Title 1"/>
          <p:cNvSpPr>
            <a:spLocks noGrp="1"/>
          </p:cNvSpPr>
          <p:nvPr>
            <p:ph type="title"/>
          </p:nvPr>
        </p:nvSpPr>
        <p:spPr/>
        <p:txBody>
          <a:bodyPr/>
          <a:lstStyle/>
          <a:p>
            <a:r>
              <a:rPr lang="en-US" dirty="0"/>
              <a:t>Writing a First Draft </a:t>
            </a:r>
          </a:p>
        </p:txBody>
      </p:sp>
    </p:spTree>
    <p:extLst>
      <p:ext uri="{BB962C8B-B14F-4D97-AF65-F5344CB8AC3E}">
        <p14:creationId xmlns:p14="http://schemas.microsoft.com/office/powerpoint/2010/main" val="398324081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524000"/>
            <a:ext cx="7543800" cy="3657600"/>
          </a:xfrm>
        </p:spPr>
        <p:txBody>
          <a:bodyPr>
            <a:normAutofit/>
          </a:bodyPr>
          <a:lstStyle/>
          <a:p>
            <a:r>
              <a:rPr lang="en-US" b="1" dirty="0"/>
              <a:t>Writer’s Block: </a:t>
            </a:r>
            <a:r>
              <a:rPr lang="en-US" dirty="0"/>
              <a:t>is the feeling you have when your mind goes blank and have no ideas. This feeling strikes all writers from time to time. Some people say it is actually a healthy sign that our brain is working on our ideas and has simply gotten stuck in one place. </a:t>
            </a:r>
          </a:p>
        </p:txBody>
      </p:sp>
      <p:sp>
        <p:nvSpPr>
          <p:cNvPr id="2" name="Title 1"/>
          <p:cNvSpPr>
            <a:spLocks noGrp="1"/>
          </p:cNvSpPr>
          <p:nvPr>
            <p:ph type="title"/>
          </p:nvPr>
        </p:nvSpPr>
        <p:spPr/>
        <p:txBody>
          <a:bodyPr/>
          <a:lstStyle/>
          <a:p>
            <a:r>
              <a:rPr lang="en-US" dirty="0"/>
              <a:t>Writer’s Block </a:t>
            </a:r>
          </a:p>
        </p:txBody>
      </p:sp>
    </p:spTree>
    <p:extLst>
      <p:ext uri="{BB962C8B-B14F-4D97-AF65-F5344CB8AC3E}">
        <p14:creationId xmlns:p14="http://schemas.microsoft.com/office/powerpoint/2010/main" val="251795083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371600"/>
            <a:ext cx="7543800" cy="4724400"/>
          </a:xfrm>
        </p:spPr>
        <p:txBody>
          <a:bodyPr>
            <a:normAutofit fontScale="85000" lnSpcReduction="20000"/>
          </a:bodyPr>
          <a:lstStyle/>
          <a:p>
            <a:r>
              <a:rPr lang="en-US" b="1" dirty="0"/>
              <a:t>Some ideas that may help to get out of writer’s block</a:t>
            </a:r>
          </a:p>
          <a:p>
            <a:r>
              <a:rPr lang="en-US" dirty="0"/>
              <a:t>1-Start with what you have already accomplished and then continue into new ideas from there. </a:t>
            </a:r>
          </a:p>
          <a:p>
            <a:r>
              <a:rPr lang="en-US" dirty="0"/>
              <a:t>2-Talk to yourself or someone else about your paper. Once you have described your ideas informally, ,writing the paper will just be an expansion of the same ideas more formal way. </a:t>
            </a:r>
          </a:p>
          <a:p>
            <a:r>
              <a:rPr lang="en-US" dirty="0"/>
              <a:t>3-Start with something easy. Seeing certain sections finished will encourage you so that it won’t be hard to go on to more challenging parts. </a:t>
            </a:r>
          </a:p>
          <a:p>
            <a:r>
              <a:rPr lang="en-US" dirty="0"/>
              <a:t>4-Take regular breaks the whole time you’re working on the paper. Take a walk around the block (10-mintute walk). </a:t>
            </a:r>
          </a:p>
        </p:txBody>
      </p:sp>
      <p:sp>
        <p:nvSpPr>
          <p:cNvPr id="2" name="Title 1"/>
          <p:cNvSpPr>
            <a:spLocks noGrp="1"/>
          </p:cNvSpPr>
          <p:nvPr>
            <p:ph type="title"/>
          </p:nvPr>
        </p:nvSpPr>
        <p:spPr/>
        <p:txBody>
          <a:bodyPr/>
          <a:lstStyle/>
          <a:p>
            <a:r>
              <a:rPr lang="en-US" dirty="0"/>
              <a:t>Writer’s Block </a:t>
            </a:r>
          </a:p>
        </p:txBody>
      </p:sp>
    </p:spTree>
    <p:extLst>
      <p:ext uri="{BB962C8B-B14F-4D97-AF65-F5344CB8AC3E}">
        <p14:creationId xmlns:p14="http://schemas.microsoft.com/office/powerpoint/2010/main" val="372961093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685800"/>
            <a:ext cx="7543800" cy="2667000"/>
          </a:xfrm>
        </p:spPr>
        <p:txBody>
          <a:bodyPr/>
          <a:lstStyle/>
          <a:p>
            <a:pPr marL="0" indent="0">
              <a:buNone/>
            </a:pPr>
            <a:r>
              <a:rPr lang="en-US" dirty="0"/>
              <a:t> </a:t>
            </a:r>
          </a:p>
          <a:p>
            <a:endParaRPr lang="en-US" dirty="0"/>
          </a:p>
        </p:txBody>
      </p:sp>
      <p:sp>
        <p:nvSpPr>
          <p:cNvPr id="2" name="Title 1"/>
          <p:cNvSpPr>
            <a:spLocks noGrp="1"/>
          </p:cNvSpPr>
          <p:nvPr>
            <p:ph type="title"/>
          </p:nvPr>
        </p:nvSpPr>
        <p:spPr>
          <a:xfrm>
            <a:off x="0" y="5105400"/>
            <a:ext cx="8948382" cy="1905000"/>
          </a:xfrm>
        </p:spPr>
        <p:txBody>
          <a:bodyPr>
            <a:normAutofit/>
          </a:bodyPr>
          <a:lstStyle/>
          <a:p>
            <a:r>
              <a:rPr lang="en-US" sz="2800" dirty="0"/>
              <a:t>Integrating Evidence into Your Paragraphs</a:t>
            </a:r>
            <a:r>
              <a:rPr lang="en-US" dirty="0"/>
              <a:t/>
            </a:r>
            <a:br>
              <a:rPr lang="en-US" dirty="0"/>
            </a:br>
            <a:r>
              <a:rPr lang="en-US" sz="1600" dirty="0"/>
              <a:t>*Cop out: avoid doing something that you should do or that you have promised to do because you are frightened, shy, or you think it is too difficult. </a:t>
            </a:r>
          </a:p>
        </p:txBody>
      </p:sp>
      <p:pic>
        <p:nvPicPr>
          <p:cNvPr id="6146" name="Picture 2" descr="C:\Users\sohaib\Desktop\29004017_958948090948056_431694888_n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304800"/>
            <a:ext cx="8763000" cy="495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441691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752600"/>
            <a:ext cx="7543800" cy="2743200"/>
          </a:xfrm>
        </p:spPr>
        <p:txBody>
          <a:bodyPr/>
          <a:lstStyle/>
          <a:p>
            <a:pPr algn="just"/>
            <a:r>
              <a:rPr lang="en-US" dirty="0"/>
              <a:t>1-Paraphrase or quote each piece of evidence </a:t>
            </a:r>
          </a:p>
          <a:p>
            <a:pPr algn="just"/>
            <a:r>
              <a:rPr lang="en-US" dirty="0"/>
              <a:t>2-Introduce the evidence </a:t>
            </a:r>
          </a:p>
          <a:p>
            <a:pPr algn="just"/>
            <a:r>
              <a:rPr lang="en-US" dirty="0"/>
              <a:t>3-Connect the evidence to the topic sentence </a:t>
            </a:r>
          </a:p>
        </p:txBody>
      </p:sp>
      <p:sp>
        <p:nvSpPr>
          <p:cNvPr id="2" name="Title 1"/>
          <p:cNvSpPr>
            <a:spLocks noGrp="1"/>
          </p:cNvSpPr>
          <p:nvPr>
            <p:ph type="title"/>
          </p:nvPr>
        </p:nvSpPr>
        <p:spPr/>
        <p:txBody>
          <a:bodyPr>
            <a:normAutofit fontScale="90000"/>
          </a:bodyPr>
          <a:lstStyle/>
          <a:p>
            <a:r>
              <a:rPr lang="en-US" dirty="0"/>
              <a:t>Three Steps for Integrating Your Evidence </a:t>
            </a:r>
          </a:p>
        </p:txBody>
      </p:sp>
    </p:spTree>
    <p:extLst>
      <p:ext uri="{BB962C8B-B14F-4D97-AF65-F5344CB8AC3E}">
        <p14:creationId xmlns:p14="http://schemas.microsoft.com/office/powerpoint/2010/main" val="241508105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447800"/>
            <a:ext cx="7543800" cy="3505200"/>
          </a:xfrm>
        </p:spPr>
        <p:txBody>
          <a:bodyPr/>
          <a:lstStyle/>
          <a:p>
            <a:r>
              <a:rPr lang="en-US" b="1" dirty="0"/>
              <a:t>We use direct quotations in only a few circumstances:</a:t>
            </a:r>
          </a:p>
          <a:p>
            <a:r>
              <a:rPr lang="en-US" dirty="0"/>
              <a:t>1-When the original is written in poetic language or provides a unique image. </a:t>
            </a:r>
          </a:p>
          <a:p>
            <a:r>
              <a:rPr lang="en-US" dirty="0"/>
              <a:t>2-When the original was spoken or written by a famous person and is generally recognizable as a famous saying. </a:t>
            </a:r>
          </a:p>
        </p:txBody>
      </p:sp>
      <p:sp>
        <p:nvSpPr>
          <p:cNvPr id="2" name="Title 1"/>
          <p:cNvSpPr>
            <a:spLocks noGrp="1"/>
          </p:cNvSpPr>
          <p:nvPr>
            <p:ph type="title"/>
          </p:nvPr>
        </p:nvSpPr>
        <p:spPr/>
        <p:txBody>
          <a:bodyPr/>
          <a:lstStyle/>
          <a:p>
            <a:r>
              <a:rPr lang="en-US" dirty="0"/>
              <a:t>Using Quotations </a:t>
            </a:r>
          </a:p>
        </p:txBody>
      </p:sp>
    </p:spTree>
    <p:extLst>
      <p:ext uri="{BB962C8B-B14F-4D97-AF65-F5344CB8AC3E}">
        <p14:creationId xmlns:p14="http://schemas.microsoft.com/office/powerpoint/2010/main" val="30904113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295400"/>
            <a:ext cx="7543800" cy="4648200"/>
          </a:xfrm>
        </p:spPr>
        <p:txBody>
          <a:bodyPr>
            <a:normAutofit lnSpcReduction="10000"/>
          </a:bodyPr>
          <a:lstStyle/>
          <a:p>
            <a:r>
              <a:rPr lang="en-US" dirty="0"/>
              <a:t>Writers paraphrase evidence from sources. In Western academic culture, writing someone else’s ideas or words as if they were your own without acknowledging the original author is called </a:t>
            </a:r>
            <a:r>
              <a:rPr lang="en-US" b="1" u="sng" dirty="0"/>
              <a:t>plagiarism</a:t>
            </a:r>
            <a:r>
              <a:rPr lang="en-US" b="1" dirty="0"/>
              <a:t>, </a:t>
            </a:r>
            <a:r>
              <a:rPr lang="en-US" dirty="0"/>
              <a:t>and is considered very dishonorable way.</a:t>
            </a:r>
          </a:p>
          <a:p>
            <a:r>
              <a:rPr lang="en-US" b="1" dirty="0"/>
              <a:t>Plagiarism:</a:t>
            </a:r>
            <a:r>
              <a:rPr lang="en-US" dirty="0"/>
              <a:t> is a serious offense and may cause possible expulsion from the institution and can result in a failing grade.  </a:t>
            </a:r>
          </a:p>
        </p:txBody>
      </p:sp>
      <p:sp>
        <p:nvSpPr>
          <p:cNvPr id="2" name="Title 1"/>
          <p:cNvSpPr>
            <a:spLocks noGrp="1"/>
          </p:cNvSpPr>
          <p:nvPr>
            <p:ph type="title"/>
          </p:nvPr>
        </p:nvSpPr>
        <p:spPr/>
        <p:txBody>
          <a:bodyPr/>
          <a:lstStyle/>
          <a:p>
            <a:r>
              <a:rPr lang="en-US" dirty="0"/>
              <a:t>Using Paraphrases </a:t>
            </a:r>
          </a:p>
        </p:txBody>
      </p:sp>
    </p:spTree>
    <p:extLst>
      <p:ext uri="{BB962C8B-B14F-4D97-AF65-F5344CB8AC3E}">
        <p14:creationId xmlns:p14="http://schemas.microsoft.com/office/powerpoint/2010/main" val="32198727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371600"/>
            <a:ext cx="7543800" cy="3352800"/>
          </a:xfrm>
        </p:spPr>
        <p:txBody>
          <a:bodyPr>
            <a:normAutofit/>
          </a:bodyPr>
          <a:lstStyle/>
          <a:p>
            <a:r>
              <a:rPr lang="en-US" dirty="0"/>
              <a:t>You need to document, or acknowledge, the original author. This means that you write the name of the author/or the name of the article when you mention it in your paper.  </a:t>
            </a:r>
          </a:p>
          <a:p>
            <a:endParaRPr lang="en-US" dirty="0"/>
          </a:p>
          <a:p>
            <a:endParaRPr lang="en-US" dirty="0"/>
          </a:p>
        </p:txBody>
      </p:sp>
      <p:sp>
        <p:nvSpPr>
          <p:cNvPr id="2" name="Title 1"/>
          <p:cNvSpPr>
            <a:spLocks noGrp="1"/>
          </p:cNvSpPr>
          <p:nvPr>
            <p:ph type="title"/>
          </p:nvPr>
        </p:nvSpPr>
        <p:spPr/>
        <p:txBody>
          <a:bodyPr>
            <a:normAutofit/>
          </a:bodyPr>
          <a:lstStyle/>
          <a:p>
            <a:r>
              <a:rPr lang="en-US" dirty="0"/>
              <a:t>Remember to Document </a:t>
            </a:r>
          </a:p>
        </p:txBody>
      </p:sp>
    </p:spTree>
    <p:extLst>
      <p:ext uri="{BB962C8B-B14F-4D97-AF65-F5344CB8AC3E}">
        <p14:creationId xmlns:p14="http://schemas.microsoft.com/office/powerpoint/2010/main" val="5078279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143000"/>
            <a:ext cx="7543800" cy="4953000"/>
          </a:xfrm>
        </p:spPr>
        <p:txBody>
          <a:bodyPr>
            <a:normAutofit fontScale="85000" lnSpcReduction="20000"/>
          </a:bodyPr>
          <a:lstStyle/>
          <a:p>
            <a:r>
              <a:rPr lang="en-US" b="1" dirty="0"/>
              <a:t>Original: </a:t>
            </a:r>
            <a:r>
              <a:rPr lang="en-US" dirty="0"/>
              <a:t>Genuine multitasking, too, has been exposed as a myth, not just by laboratory studies but the familiar sight of an S.U.V undulating between lanes as the driver cuts deals on his cellphone. </a:t>
            </a:r>
            <a:r>
              <a:rPr lang="en-US" b="1" dirty="0"/>
              <a:t>– Pinker, Steven, “Mind Over Mass Media,” June 10, 2010. </a:t>
            </a:r>
          </a:p>
          <a:p>
            <a:endParaRPr lang="en-US" b="1" dirty="0"/>
          </a:p>
          <a:p>
            <a:r>
              <a:rPr lang="en-US" b="1" dirty="0"/>
              <a:t>Paraphrase 1: </a:t>
            </a:r>
            <a:r>
              <a:rPr lang="en-US" dirty="0"/>
              <a:t>Pinker (2010) writes that people can not really do more than one thing at a time; this can be seen from scientific research projects and also from just watching a car moving unpredictably down the highway while the driver is talking on a cell phone. </a:t>
            </a:r>
          </a:p>
          <a:p>
            <a:r>
              <a:rPr lang="en-US" b="1" dirty="0"/>
              <a:t>Note:</a:t>
            </a:r>
            <a:r>
              <a:rPr lang="en-US" dirty="0"/>
              <a:t> One effective way to paraphrase is to focus on the meaning of the passage and find a completely new way to explain it. </a:t>
            </a:r>
          </a:p>
        </p:txBody>
      </p:sp>
      <p:sp>
        <p:nvSpPr>
          <p:cNvPr id="2" name="Title 1"/>
          <p:cNvSpPr>
            <a:spLocks noGrp="1"/>
          </p:cNvSpPr>
          <p:nvPr>
            <p:ph type="title"/>
          </p:nvPr>
        </p:nvSpPr>
        <p:spPr/>
        <p:txBody>
          <a:bodyPr/>
          <a:lstStyle/>
          <a:p>
            <a:r>
              <a:rPr lang="en-US" dirty="0"/>
              <a:t>Paraphrase Examples </a:t>
            </a:r>
          </a:p>
        </p:txBody>
      </p:sp>
    </p:spTree>
    <p:extLst>
      <p:ext uri="{BB962C8B-B14F-4D97-AF65-F5344CB8AC3E}">
        <p14:creationId xmlns:p14="http://schemas.microsoft.com/office/powerpoint/2010/main" val="186409604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685800"/>
            <a:ext cx="7543800" cy="2590800"/>
          </a:xfrm>
        </p:spPr>
        <p:txBody>
          <a:bodyPr/>
          <a:lstStyle/>
          <a:p>
            <a:endParaRPr lang="en-US" dirty="0"/>
          </a:p>
        </p:txBody>
      </p:sp>
      <p:sp>
        <p:nvSpPr>
          <p:cNvPr id="2" name="Title 1"/>
          <p:cNvSpPr>
            <a:spLocks noGrp="1"/>
          </p:cNvSpPr>
          <p:nvPr>
            <p:ph type="title"/>
          </p:nvPr>
        </p:nvSpPr>
        <p:spPr>
          <a:xfrm>
            <a:off x="152400" y="5410200"/>
            <a:ext cx="7391400" cy="1676400"/>
          </a:xfrm>
        </p:spPr>
        <p:txBody>
          <a:bodyPr>
            <a:normAutofit/>
          </a:bodyPr>
          <a:lstStyle/>
          <a:p>
            <a:r>
              <a:rPr lang="en-US" dirty="0"/>
              <a:t>Introducing the Evidence </a:t>
            </a:r>
          </a:p>
        </p:txBody>
      </p:sp>
      <p:pic>
        <p:nvPicPr>
          <p:cNvPr id="1026" name="Picture 2" descr="C:\Users\sohaib\Downloads\image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416" y="3048000"/>
            <a:ext cx="8991600" cy="28956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sohaib\Downloads\image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0"/>
            <a:ext cx="8991600"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462353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p>
        </p:txBody>
      </p:sp>
      <p:sp>
        <p:nvSpPr>
          <p:cNvPr id="2" name="Title 1"/>
          <p:cNvSpPr>
            <a:spLocks noGrp="1"/>
          </p:cNvSpPr>
          <p:nvPr>
            <p:ph type="title"/>
          </p:nvPr>
        </p:nvSpPr>
        <p:spPr/>
        <p:txBody>
          <a:bodyPr>
            <a:normAutofit/>
          </a:bodyPr>
          <a:lstStyle/>
          <a:p>
            <a:r>
              <a:rPr lang="en-US" dirty="0"/>
              <a:t>Introducing the Evidence </a:t>
            </a:r>
          </a:p>
        </p:txBody>
      </p:sp>
      <p:pic>
        <p:nvPicPr>
          <p:cNvPr id="2050" name="Picture 2" descr="C:\Users\sohaib\Downloads\image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81001"/>
            <a:ext cx="9144000" cy="4648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061828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p>
        </p:txBody>
      </p:sp>
      <p:sp>
        <p:nvSpPr>
          <p:cNvPr id="2" name="Title 1"/>
          <p:cNvSpPr>
            <a:spLocks noGrp="1"/>
          </p:cNvSpPr>
          <p:nvPr>
            <p:ph type="title"/>
          </p:nvPr>
        </p:nvSpPr>
        <p:spPr/>
        <p:txBody>
          <a:bodyPr>
            <a:normAutofit/>
          </a:bodyPr>
          <a:lstStyle/>
          <a:p>
            <a:r>
              <a:rPr lang="en-US" dirty="0"/>
              <a:t>Introducing the Evidence </a:t>
            </a:r>
          </a:p>
        </p:txBody>
      </p:sp>
      <p:pic>
        <p:nvPicPr>
          <p:cNvPr id="3074" name="Picture 2" descr="C:\Users\sohaib\Downloads\imag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81000"/>
            <a:ext cx="9144000" cy="4800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977375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33401"/>
            <a:ext cx="7467600" cy="4800600"/>
          </a:xfrm>
        </p:spPr>
        <p:txBody>
          <a:bodyPr/>
          <a:lstStyle/>
          <a:p>
            <a:endParaRPr lang="en-US" dirty="0"/>
          </a:p>
        </p:txBody>
      </p:sp>
      <p:sp>
        <p:nvSpPr>
          <p:cNvPr id="2" name="Title 1"/>
          <p:cNvSpPr>
            <a:spLocks noGrp="1"/>
          </p:cNvSpPr>
          <p:nvPr>
            <p:ph type="title"/>
          </p:nvPr>
        </p:nvSpPr>
        <p:spPr>
          <a:xfrm>
            <a:off x="0" y="5257800"/>
            <a:ext cx="7543800" cy="1600200"/>
          </a:xfrm>
        </p:spPr>
        <p:txBody>
          <a:bodyPr>
            <a:normAutofit/>
          </a:bodyPr>
          <a:lstStyle/>
          <a:p>
            <a:r>
              <a:rPr lang="en-US" dirty="0"/>
              <a:t>Common Verbs for Introducing Evidence </a:t>
            </a:r>
          </a:p>
        </p:txBody>
      </p:sp>
      <p:pic>
        <p:nvPicPr>
          <p:cNvPr id="4098" name="Picture 2" descr="C:\Users\sohaib\Downloads\image2 (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200" y="533400"/>
            <a:ext cx="7467600" cy="4800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655613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a:r>
              <a:rPr lang="en-US" dirty="0"/>
              <a:t>Explain why you are using each piece of evidence and what links it to the topic sentence of the paragraph. This is similar to what you would do in a conversation. If the person are talking to asked, “Why are you telling me this fact?” you would explain where you found the fact and why you think it is important. You can provide the connecting explanation before the evidence, after the evidence, or in both places. </a:t>
            </a:r>
          </a:p>
        </p:txBody>
      </p:sp>
      <p:sp>
        <p:nvSpPr>
          <p:cNvPr id="2" name="Title 1"/>
          <p:cNvSpPr>
            <a:spLocks noGrp="1"/>
          </p:cNvSpPr>
          <p:nvPr>
            <p:ph type="title"/>
          </p:nvPr>
        </p:nvSpPr>
        <p:spPr/>
        <p:txBody>
          <a:bodyPr>
            <a:normAutofit fontScale="90000"/>
          </a:bodyPr>
          <a:lstStyle/>
          <a:p>
            <a:r>
              <a:rPr lang="en-US" dirty="0"/>
              <a:t>Connecting the Evidence to the Topic Sentence </a:t>
            </a:r>
          </a:p>
        </p:txBody>
      </p:sp>
    </p:spTree>
    <p:extLst>
      <p:ext uri="{BB962C8B-B14F-4D97-AF65-F5344CB8AC3E}">
        <p14:creationId xmlns:p14="http://schemas.microsoft.com/office/powerpoint/2010/main" val="265926335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sohaib\Desktop\29134609_961638944012304_1043897756_n.jpg"/>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671710" y="1481138"/>
            <a:ext cx="7800580" cy="452596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a:t>Example </a:t>
            </a:r>
          </a:p>
        </p:txBody>
      </p:sp>
    </p:spTree>
    <p:extLst>
      <p:ext uri="{BB962C8B-B14F-4D97-AF65-F5344CB8AC3E}">
        <p14:creationId xmlns:p14="http://schemas.microsoft.com/office/powerpoint/2010/main" val="165951060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It is necessary to briefly explain the background information leading up to the part you are using as evidence in your paraphrase. </a:t>
            </a:r>
          </a:p>
        </p:txBody>
      </p:sp>
      <p:sp>
        <p:nvSpPr>
          <p:cNvPr id="2" name="Title 1"/>
          <p:cNvSpPr>
            <a:spLocks noGrp="1"/>
          </p:cNvSpPr>
          <p:nvPr>
            <p:ph type="title"/>
          </p:nvPr>
        </p:nvSpPr>
        <p:spPr/>
        <p:txBody>
          <a:bodyPr>
            <a:normAutofit fontScale="90000"/>
          </a:bodyPr>
          <a:lstStyle/>
          <a:p>
            <a:r>
              <a:rPr lang="en-US" dirty="0"/>
              <a:t>Including Background Information </a:t>
            </a:r>
          </a:p>
        </p:txBody>
      </p:sp>
    </p:spTree>
    <p:extLst>
      <p:ext uri="{BB962C8B-B14F-4D97-AF65-F5344CB8AC3E}">
        <p14:creationId xmlns:p14="http://schemas.microsoft.com/office/powerpoint/2010/main" val="368503280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sohaib\Desktop\29340899_959218407587691_857190995_n.jpg"/>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933036" y="1481138"/>
            <a:ext cx="7277928" cy="452596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fontScale="90000"/>
          </a:bodyPr>
          <a:lstStyle/>
          <a:p>
            <a:r>
              <a:rPr lang="en-US" dirty="0"/>
              <a:t>Example </a:t>
            </a:r>
            <a:br>
              <a:rPr lang="en-US" dirty="0"/>
            </a:br>
            <a:r>
              <a:rPr lang="en-US" sz="1600" dirty="0"/>
              <a:t>*Noodle </a:t>
            </a:r>
            <a:r>
              <a:rPr lang="ar-IQ" sz="1600" dirty="0"/>
              <a:t>نوع من المعكرونة</a:t>
            </a:r>
            <a:r>
              <a:rPr lang="en-US" sz="1600" dirty="0"/>
              <a:t/>
            </a:r>
            <a:br>
              <a:rPr lang="en-US" sz="1600" dirty="0"/>
            </a:br>
            <a:r>
              <a:rPr lang="en-US" sz="1600" dirty="0"/>
              <a:t>Fad </a:t>
            </a:r>
            <a:r>
              <a:rPr lang="ar-IQ" sz="1600" dirty="0"/>
              <a:t>موضة عابرة</a:t>
            </a:r>
            <a:endParaRPr lang="en-US" sz="1600" dirty="0"/>
          </a:p>
        </p:txBody>
      </p:sp>
    </p:spTree>
    <p:extLst>
      <p:ext uri="{BB962C8B-B14F-4D97-AF65-F5344CB8AC3E}">
        <p14:creationId xmlns:p14="http://schemas.microsoft.com/office/powerpoint/2010/main" val="198891958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685800"/>
            <a:ext cx="7543800" cy="1981200"/>
          </a:xfrm>
        </p:spPr>
        <p:txBody>
          <a:bodyPr/>
          <a:lstStyle/>
          <a:p>
            <a:r>
              <a:rPr lang="en-US" dirty="0"/>
              <a:t>Dumped Evidence means inserting the quotation or paraphrase without a proper introduction or explanation. </a:t>
            </a:r>
          </a:p>
          <a:p>
            <a:r>
              <a:rPr lang="en-US" b="1" dirty="0"/>
              <a:t>Example:</a:t>
            </a:r>
            <a:r>
              <a:rPr lang="en-US" dirty="0"/>
              <a:t> </a:t>
            </a:r>
            <a:r>
              <a:rPr lang="en-US" i="1" dirty="0"/>
              <a:t>Weak Integration </a:t>
            </a:r>
          </a:p>
        </p:txBody>
      </p:sp>
      <p:sp>
        <p:nvSpPr>
          <p:cNvPr id="2" name="Title 1"/>
          <p:cNvSpPr>
            <a:spLocks noGrp="1"/>
          </p:cNvSpPr>
          <p:nvPr>
            <p:ph type="title"/>
          </p:nvPr>
        </p:nvSpPr>
        <p:spPr>
          <a:xfrm>
            <a:off x="381000" y="4572000"/>
            <a:ext cx="7162800" cy="2286000"/>
          </a:xfrm>
        </p:spPr>
        <p:txBody>
          <a:bodyPr>
            <a:normAutofit/>
          </a:bodyPr>
          <a:lstStyle/>
          <a:p>
            <a:r>
              <a:rPr lang="en-US" dirty="0"/>
              <a:t>Avoiding Dumped Evidence </a:t>
            </a:r>
          </a:p>
        </p:txBody>
      </p:sp>
      <p:pic>
        <p:nvPicPr>
          <p:cNvPr id="27650" name="Picture 2" descr="https://scontent.fbgt1-2.fna.fbcdn.net/v/t35.0-12/29514336_961679707341561_1101341356_o.jpg?_nc_cat=0&amp;oh=c1f8da80365f4f81d35bc66900f6f303&amp;oe=5AB887F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2438400"/>
            <a:ext cx="8077200" cy="2743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881013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1-As you read the paragraph, consider the following:</a:t>
            </a:r>
          </a:p>
          <a:p>
            <a:r>
              <a:rPr lang="en-US" dirty="0"/>
              <a:t>Does it have a clear topic sentence?</a:t>
            </a:r>
          </a:p>
          <a:p>
            <a:r>
              <a:rPr lang="en-US" dirty="0"/>
              <a:t>Does it have at least one piece of outside evidence?</a:t>
            </a:r>
          </a:p>
          <a:p>
            <a:r>
              <a:rPr lang="en-US" dirty="0"/>
              <a:t>Is the outside evidence carefully integrated?</a:t>
            </a:r>
          </a:p>
          <a:p>
            <a:r>
              <a:rPr lang="en-US" dirty="0"/>
              <a:t>Does it have a brief conclusion and/or transition to the next paragraph. </a:t>
            </a:r>
          </a:p>
          <a:p>
            <a:endParaRPr lang="en-US" dirty="0"/>
          </a:p>
        </p:txBody>
      </p:sp>
      <p:sp>
        <p:nvSpPr>
          <p:cNvPr id="2" name="Title 1"/>
          <p:cNvSpPr>
            <a:spLocks noGrp="1"/>
          </p:cNvSpPr>
          <p:nvPr>
            <p:ph type="title"/>
          </p:nvPr>
        </p:nvSpPr>
        <p:spPr/>
        <p:txBody>
          <a:bodyPr/>
          <a:lstStyle/>
          <a:p>
            <a:r>
              <a:rPr lang="en-US" dirty="0"/>
              <a:t>Grading Paragraphs </a:t>
            </a:r>
          </a:p>
        </p:txBody>
      </p:sp>
    </p:spTree>
    <p:extLst>
      <p:ext uri="{BB962C8B-B14F-4D97-AF65-F5344CB8AC3E}">
        <p14:creationId xmlns:p14="http://schemas.microsoft.com/office/powerpoint/2010/main" val="12587527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914400"/>
            <a:ext cx="7543800" cy="5334000"/>
          </a:xfrm>
        </p:spPr>
        <p:txBody>
          <a:bodyPr>
            <a:normAutofit fontScale="77500" lnSpcReduction="20000"/>
          </a:bodyPr>
          <a:lstStyle/>
          <a:p>
            <a:r>
              <a:rPr lang="en-US" b="1" dirty="0"/>
              <a:t>Another way to paraphrase is to divide the original into phrases, or “chunks,” and concentrate on explaining the meaning of each chunk. A chunk is a group of words that expresses a key idea in the passage that you are working with. Chunks are often nouns, adjective, adverb clauses. </a:t>
            </a:r>
          </a:p>
          <a:p>
            <a:r>
              <a:rPr lang="en-US" dirty="0"/>
              <a:t>1-Read the original passage several times to develop a basic understanding of the ideas. </a:t>
            </a:r>
          </a:p>
          <a:p>
            <a:r>
              <a:rPr lang="en-US" dirty="0"/>
              <a:t>2-Divide the passage into chunks by underlining the main ideas. As you divide the passage, focus on phrases rather than on individual words. </a:t>
            </a:r>
          </a:p>
          <a:p>
            <a:r>
              <a:rPr lang="en-US" dirty="0"/>
              <a:t>3-Explain each chunk using your own words. </a:t>
            </a:r>
          </a:p>
          <a:p>
            <a:r>
              <a:rPr lang="en-US" dirty="0"/>
              <a:t>4-Combine these explanations into one or more sentences to create a paraphrase. As you combine these chunks, you will need to think about how the ideas are related to each other. It is okay to rearrange these chunks into a new order for your paraphrase. </a:t>
            </a:r>
          </a:p>
          <a:p>
            <a:r>
              <a:rPr lang="en-US" dirty="0"/>
              <a:t>Another method of paraphrasing includes changes in grammar, word order, and vocabulary. </a:t>
            </a:r>
          </a:p>
        </p:txBody>
      </p:sp>
      <p:sp>
        <p:nvSpPr>
          <p:cNvPr id="2" name="Title 1"/>
          <p:cNvSpPr>
            <a:spLocks noGrp="1"/>
          </p:cNvSpPr>
          <p:nvPr>
            <p:ph type="title"/>
          </p:nvPr>
        </p:nvSpPr>
        <p:spPr>
          <a:xfrm>
            <a:off x="457200" y="0"/>
            <a:ext cx="8229600" cy="914400"/>
          </a:xfrm>
        </p:spPr>
        <p:txBody>
          <a:bodyPr/>
          <a:lstStyle/>
          <a:p>
            <a:r>
              <a:rPr lang="en-US" dirty="0"/>
              <a:t>Chunking Method </a:t>
            </a:r>
          </a:p>
        </p:txBody>
      </p:sp>
    </p:spTree>
    <p:extLst>
      <p:ext uri="{BB962C8B-B14F-4D97-AF65-F5344CB8AC3E}">
        <p14:creationId xmlns:p14="http://schemas.microsoft.com/office/powerpoint/2010/main" val="416038076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143000"/>
            <a:ext cx="7543800" cy="4953000"/>
          </a:xfrm>
        </p:spPr>
        <p:txBody>
          <a:bodyPr>
            <a:normAutofit fontScale="92500" lnSpcReduction="10000"/>
          </a:bodyPr>
          <a:lstStyle/>
          <a:p>
            <a:r>
              <a:rPr lang="en-US" dirty="0"/>
              <a:t>2-Rate each paragraph according to this scale: </a:t>
            </a:r>
          </a:p>
          <a:p>
            <a:r>
              <a:rPr lang="en-US" dirty="0"/>
              <a:t>A=Excellent. Meets all criteria for a paragraph with well-integrated evidence.</a:t>
            </a:r>
          </a:p>
          <a:p>
            <a:r>
              <a:rPr lang="en-US" dirty="0"/>
              <a:t>C=OK, but needs work. Has some, but not all, characteristics of a good paragraph using outside evidence.</a:t>
            </a:r>
          </a:p>
          <a:p>
            <a:r>
              <a:rPr lang="en-US" dirty="0"/>
              <a:t>F=Unacceptable. Doesn’t have any characteristics of a good paragraph using outside evidence. </a:t>
            </a:r>
          </a:p>
          <a:p>
            <a:r>
              <a:rPr lang="en-US" dirty="0"/>
              <a:t>3-After completing your analysis of the paragraphs, discuss ratings with the class and compare with the teacher’s ratings. </a:t>
            </a:r>
          </a:p>
        </p:txBody>
      </p:sp>
      <p:sp>
        <p:nvSpPr>
          <p:cNvPr id="2" name="Title 1"/>
          <p:cNvSpPr>
            <a:spLocks noGrp="1"/>
          </p:cNvSpPr>
          <p:nvPr>
            <p:ph type="title"/>
          </p:nvPr>
        </p:nvSpPr>
        <p:spPr/>
        <p:txBody>
          <a:bodyPr/>
          <a:lstStyle/>
          <a:p>
            <a:r>
              <a:rPr lang="en-US" dirty="0"/>
              <a:t>Grading Paragraphs </a:t>
            </a:r>
          </a:p>
        </p:txBody>
      </p:sp>
    </p:spTree>
    <p:extLst>
      <p:ext uri="{BB962C8B-B14F-4D97-AF65-F5344CB8AC3E}">
        <p14:creationId xmlns:p14="http://schemas.microsoft.com/office/powerpoint/2010/main" val="312059050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143000"/>
            <a:ext cx="7543800" cy="1752600"/>
          </a:xfrm>
        </p:spPr>
        <p:txBody>
          <a:bodyPr>
            <a:normAutofit fontScale="92500" lnSpcReduction="20000"/>
          </a:bodyPr>
          <a:lstStyle/>
          <a:p>
            <a:r>
              <a:rPr lang="en-US" b="1" dirty="0"/>
              <a:t>1-Paraphrasing Word-by-Word</a:t>
            </a:r>
          </a:p>
          <a:p>
            <a:pPr marL="0" indent="0">
              <a:buNone/>
            </a:pPr>
            <a:r>
              <a:rPr lang="en-US" dirty="0"/>
              <a:t>When the paraphrase relies only on synonym substitution, it is not really a paraphrase; it is too similar to the original. </a:t>
            </a:r>
          </a:p>
          <a:p>
            <a:pPr marL="0" indent="0">
              <a:buNone/>
            </a:pPr>
            <a:r>
              <a:rPr lang="en-US" b="1" dirty="0"/>
              <a:t>Example:  </a:t>
            </a:r>
          </a:p>
        </p:txBody>
      </p:sp>
      <p:sp>
        <p:nvSpPr>
          <p:cNvPr id="2" name="Title 1"/>
          <p:cNvSpPr>
            <a:spLocks noGrp="1"/>
          </p:cNvSpPr>
          <p:nvPr>
            <p:ph type="title"/>
          </p:nvPr>
        </p:nvSpPr>
        <p:spPr/>
        <p:txBody>
          <a:bodyPr>
            <a:normAutofit/>
          </a:bodyPr>
          <a:lstStyle/>
          <a:p>
            <a:r>
              <a:rPr lang="en-US" dirty="0"/>
              <a:t>Paraphrasing Challenges </a:t>
            </a:r>
          </a:p>
        </p:txBody>
      </p:sp>
      <p:pic>
        <p:nvPicPr>
          <p:cNvPr id="2050" name="Picture 2" descr="C:\Users\sohaib\Desktop\28945707_959218417587690_354573305_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28" y="2895600"/>
            <a:ext cx="9144000" cy="28798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618110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685800"/>
            <a:ext cx="7543800" cy="2438400"/>
          </a:xfrm>
        </p:spPr>
        <p:txBody>
          <a:bodyPr/>
          <a:lstStyle/>
          <a:p>
            <a:r>
              <a:rPr lang="en-US" b="1" dirty="0"/>
              <a:t>Problems with Incorrect Grammar</a:t>
            </a:r>
          </a:p>
          <a:p>
            <a:r>
              <a:rPr lang="en-US" dirty="0"/>
              <a:t>Example </a:t>
            </a:r>
          </a:p>
        </p:txBody>
      </p:sp>
      <p:sp>
        <p:nvSpPr>
          <p:cNvPr id="2" name="Title 1"/>
          <p:cNvSpPr>
            <a:spLocks noGrp="1"/>
          </p:cNvSpPr>
          <p:nvPr>
            <p:ph type="title"/>
          </p:nvPr>
        </p:nvSpPr>
        <p:spPr>
          <a:xfrm>
            <a:off x="0" y="4572000"/>
            <a:ext cx="8835452" cy="2438400"/>
          </a:xfrm>
        </p:spPr>
        <p:txBody>
          <a:bodyPr>
            <a:normAutofit/>
          </a:bodyPr>
          <a:lstStyle/>
          <a:p>
            <a:r>
              <a:rPr lang="en-US" dirty="0"/>
              <a:t>Paraphrasing Challenges </a:t>
            </a:r>
          </a:p>
        </p:txBody>
      </p:sp>
      <p:pic>
        <p:nvPicPr>
          <p:cNvPr id="2050" name="Picture 2" descr="C:\Users\sohaib\Desktop\29341131_961641260678739_1212109225_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676400"/>
            <a:ext cx="8530652" cy="3733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047776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304800"/>
            <a:ext cx="7543800" cy="2209800"/>
          </a:xfrm>
        </p:spPr>
        <p:txBody>
          <a:bodyPr>
            <a:normAutofit fontScale="92500"/>
          </a:bodyPr>
          <a:lstStyle/>
          <a:p>
            <a:r>
              <a:rPr lang="en-US" b="1" dirty="0"/>
              <a:t>2-Dealing with Poetic or Idiomatic Language </a:t>
            </a:r>
          </a:p>
          <a:p>
            <a:r>
              <a:rPr lang="en-US" dirty="0"/>
              <a:t>For this point, it is best to focus on the overall meaning of the sentence and use tell-a-friend method. </a:t>
            </a:r>
          </a:p>
          <a:p>
            <a:r>
              <a:rPr lang="en-US" b="1" dirty="0"/>
              <a:t>Example: </a:t>
            </a:r>
          </a:p>
        </p:txBody>
      </p:sp>
      <p:sp>
        <p:nvSpPr>
          <p:cNvPr id="2" name="Title 1"/>
          <p:cNvSpPr>
            <a:spLocks noGrp="1"/>
          </p:cNvSpPr>
          <p:nvPr>
            <p:ph type="title"/>
          </p:nvPr>
        </p:nvSpPr>
        <p:spPr>
          <a:xfrm>
            <a:off x="152400" y="5943600"/>
            <a:ext cx="8839200" cy="990600"/>
          </a:xfrm>
        </p:spPr>
        <p:txBody>
          <a:bodyPr>
            <a:normAutofit/>
          </a:bodyPr>
          <a:lstStyle/>
          <a:p>
            <a:r>
              <a:rPr lang="en-US" dirty="0"/>
              <a:t>Paraphrasing Challenges </a:t>
            </a:r>
          </a:p>
        </p:txBody>
      </p:sp>
      <p:pic>
        <p:nvPicPr>
          <p:cNvPr id="3074" name="Picture 2" descr="C:\Users\sohaib\Desktop\29341007_959218430921022_508290110_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2514600"/>
            <a:ext cx="7239000" cy="3581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552855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447800"/>
            <a:ext cx="7543800" cy="3276600"/>
          </a:xfrm>
        </p:spPr>
        <p:txBody>
          <a:bodyPr>
            <a:normAutofit lnSpcReduction="10000"/>
          </a:bodyPr>
          <a:lstStyle/>
          <a:p>
            <a:r>
              <a:rPr lang="en-US" b="1" dirty="0"/>
              <a:t>3-Managing Passages with Statistics</a:t>
            </a:r>
          </a:p>
          <a:p>
            <a:r>
              <a:rPr lang="en-US" b="1" dirty="0"/>
              <a:t> </a:t>
            </a:r>
            <a:r>
              <a:rPr lang="en-US" dirty="0"/>
              <a:t>The information in a source passage that contains several statistics can be dense and thus tricky to paraphrase. Sometimes, drawing a picture or making a chart of the information in the original will help you to understand it and provide a way to present it clearly. </a:t>
            </a:r>
          </a:p>
        </p:txBody>
      </p:sp>
      <p:sp>
        <p:nvSpPr>
          <p:cNvPr id="2" name="Title 1"/>
          <p:cNvSpPr>
            <a:spLocks noGrp="1"/>
          </p:cNvSpPr>
          <p:nvPr>
            <p:ph type="title"/>
          </p:nvPr>
        </p:nvSpPr>
        <p:spPr/>
        <p:txBody>
          <a:bodyPr>
            <a:normAutofit/>
          </a:bodyPr>
          <a:lstStyle/>
          <a:p>
            <a:r>
              <a:rPr lang="en-US" dirty="0"/>
              <a:t>Paraphrasing Challenges </a:t>
            </a:r>
          </a:p>
        </p:txBody>
      </p:sp>
    </p:spTree>
    <p:extLst>
      <p:ext uri="{BB962C8B-B14F-4D97-AF65-F5344CB8AC3E}">
        <p14:creationId xmlns:p14="http://schemas.microsoft.com/office/powerpoint/2010/main" val="330806730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1999" y="76200"/>
            <a:ext cx="7543800" cy="762000"/>
          </a:xfrm>
        </p:spPr>
        <p:txBody>
          <a:bodyPr>
            <a:normAutofit lnSpcReduction="10000"/>
          </a:bodyPr>
          <a:lstStyle/>
          <a:p>
            <a:r>
              <a:rPr lang="en-US" b="1" dirty="0"/>
              <a:t>Example: </a:t>
            </a:r>
          </a:p>
          <a:p>
            <a:r>
              <a:rPr lang="en-US" sz="1600" b="1" dirty="0"/>
              <a:t>*Tech-savvy </a:t>
            </a:r>
            <a:r>
              <a:rPr lang="ar-IQ" sz="1600" b="1" dirty="0"/>
              <a:t>داهية في التكنلوجيا</a:t>
            </a:r>
            <a:endParaRPr lang="en-US" sz="1600" b="1" dirty="0"/>
          </a:p>
        </p:txBody>
      </p:sp>
      <p:sp>
        <p:nvSpPr>
          <p:cNvPr id="2" name="Title 1"/>
          <p:cNvSpPr>
            <a:spLocks noGrp="1"/>
          </p:cNvSpPr>
          <p:nvPr>
            <p:ph type="title"/>
          </p:nvPr>
        </p:nvSpPr>
        <p:spPr>
          <a:xfrm>
            <a:off x="762000" y="5562600"/>
            <a:ext cx="8115924" cy="1447800"/>
          </a:xfrm>
        </p:spPr>
        <p:txBody>
          <a:bodyPr>
            <a:normAutofit/>
          </a:bodyPr>
          <a:lstStyle/>
          <a:p>
            <a:r>
              <a:rPr lang="en-US" dirty="0"/>
              <a:t>Paraphrasing Challenges </a:t>
            </a:r>
          </a:p>
        </p:txBody>
      </p:sp>
      <p:pic>
        <p:nvPicPr>
          <p:cNvPr id="4098" name="Picture 2" descr="C:\Users\sohaib\Desktop\29004120_959218440921021_146156555_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925" y="914400"/>
            <a:ext cx="8762999" cy="4876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117094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b="1" dirty="0"/>
              <a:t>4-Hndling Passages with Opinions </a:t>
            </a:r>
          </a:p>
          <a:p>
            <a:r>
              <a:rPr lang="en-US" dirty="0"/>
              <a:t>When the author of the original passage expresses an opinion or bias, your paraphrase must include the point of view along with the facts he or she states. </a:t>
            </a:r>
          </a:p>
        </p:txBody>
      </p:sp>
      <p:sp>
        <p:nvSpPr>
          <p:cNvPr id="2" name="Title 1"/>
          <p:cNvSpPr>
            <a:spLocks noGrp="1"/>
          </p:cNvSpPr>
          <p:nvPr>
            <p:ph type="title"/>
          </p:nvPr>
        </p:nvSpPr>
        <p:spPr/>
        <p:txBody>
          <a:bodyPr>
            <a:normAutofit/>
          </a:bodyPr>
          <a:lstStyle/>
          <a:p>
            <a:r>
              <a:rPr lang="en-US" dirty="0"/>
              <a:t>Paraphrasing Challenges </a:t>
            </a:r>
          </a:p>
        </p:txBody>
      </p:sp>
    </p:spTree>
    <p:extLst>
      <p:ext uri="{BB962C8B-B14F-4D97-AF65-F5344CB8AC3E}">
        <p14:creationId xmlns:p14="http://schemas.microsoft.com/office/powerpoint/2010/main" val="297829022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838200"/>
            <a:ext cx="7543800" cy="4991100"/>
          </a:xfrm>
        </p:spPr>
        <p:txBody>
          <a:bodyPr/>
          <a:lstStyle/>
          <a:p>
            <a:endParaRPr lang="en-US" dirty="0"/>
          </a:p>
        </p:txBody>
      </p:sp>
      <p:sp>
        <p:nvSpPr>
          <p:cNvPr id="2" name="Title 1"/>
          <p:cNvSpPr>
            <a:spLocks noGrp="1"/>
          </p:cNvSpPr>
          <p:nvPr>
            <p:ph type="title"/>
          </p:nvPr>
        </p:nvSpPr>
        <p:spPr>
          <a:xfrm>
            <a:off x="152400" y="0"/>
            <a:ext cx="8305800" cy="838200"/>
          </a:xfrm>
        </p:spPr>
        <p:txBody>
          <a:bodyPr>
            <a:normAutofit/>
          </a:bodyPr>
          <a:lstStyle/>
          <a:p>
            <a:r>
              <a:rPr lang="en-US" dirty="0"/>
              <a:t>Example </a:t>
            </a:r>
          </a:p>
        </p:txBody>
      </p:sp>
      <p:pic>
        <p:nvPicPr>
          <p:cNvPr id="28674" name="Picture 2" descr="C:\Users\sohaib\Desktop\29003653_959218457587686_1433579236_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4387" y="838200"/>
            <a:ext cx="7543800" cy="5029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500100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219200"/>
            <a:ext cx="7543800" cy="4191000"/>
          </a:xfrm>
        </p:spPr>
        <p:txBody>
          <a:bodyPr/>
          <a:lstStyle/>
          <a:p>
            <a:r>
              <a:rPr lang="en-US" b="1" dirty="0"/>
              <a:t>5-Dealing with Long Passages </a:t>
            </a:r>
          </a:p>
          <a:p>
            <a:r>
              <a:rPr lang="en-US" dirty="0"/>
              <a:t>When you want to use the evidence in a long passage from a source, you can paraphrase by summarizing it, mentioning only the key ideas (underlined there) and summarizing others (italicized here). </a:t>
            </a:r>
          </a:p>
        </p:txBody>
      </p:sp>
      <p:sp>
        <p:nvSpPr>
          <p:cNvPr id="2" name="Title 1"/>
          <p:cNvSpPr>
            <a:spLocks noGrp="1"/>
          </p:cNvSpPr>
          <p:nvPr>
            <p:ph type="title"/>
          </p:nvPr>
        </p:nvSpPr>
        <p:spPr/>
        <p:txBody>
          <a:bodyPr>
            <a:normAutofit/>
          </a:bodyPr>
          <a:lstStyle/>
          <a:p>
            <a:r>
              <a:rPr lang="en-US" dirty="0"/>
              <a:t>Paraphrasing Challenges </a:t>
            </a:r>
          </a:p>
        </p:txBody>
      </p:sp>
    </p:spTree>
    <p:extLst>
      <p:ext uri="{BB962C8B-B14F-4D97-AF65-F5344CB8AC3E}">
        <p14:creationId xmlns:p14="http://schemas.microsoft.com/office/powerpoint/2010/main" val="221753239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228600"/>
            <a:ext cx="7543800" cy="838200"/>
          </a:xfrm>
        </p:spPr>
        <p:txBody>
          <a:bodyPr/>
          <a:lstStyle/>
          <a:p>
            <a:r>
              <a:rPr lang="en-US" b="1" dirty="0"/>
              <a:t>Example: </a:t>
            </a:r>
          </a:p>
          <a:p>
            <a:endParaRPr lang="en-US" dirty="0"/>
          </a:p>
        </p:txBody>
      </p:sp>
      <p:sp>
        <p:nvSpPr>
          <p:cNvPr id="2" name="Title 1"/>
          <p:cNvSpPr>
            <a:spLocks noGrp="1"/>
          </p:cNvSpPr>
          <p:nvPr>
            <p:ph type="title"/>
          </p:nvPr>
        </p:nvSpPr>
        <p:spPr>
          <a:xfrm>
            <a:off x="838200" y="5105400"/>
            <a:ext cx="8001000" cy="1600200"/>
          </a:xfrm>
        </p:spPr>
        <p:txBody>
          <a:bodyPr>
            <a:normAutofit/>
          </a:bodyPr>
          <a:lstStyle/>
          <a:p>
            <a:r>
              <a:rPr lang="en-US" dirty="0"/>
              <a:t>Paraphrasing Challenges </a:t>
            </a:r>
          </a:p>
        </p:txBody>
      </p:sp>
      <p:pic>
        <p:nvPicPr>
          <p:cNvPr id="5123" name="Picture 3" descr="C:\Users\sohaib\Desktop\29138244_959218477587684_49044127_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762000"/>
            <a:ext cx="7620000" cy="46481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515737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2823</TotalTime>
  <Words>6575</Words>
  <Application>Microsoft Office PowerPoint</Application>
  <PresentationFormat>عرض على الشاشة (3:4)‏</PresentationFormat>
  <Paragraphs>535</Paragraphs>
  <Slides>151</Slides>
  <Notes>0</Notes>
  <HiddenSlides>0</HiddenSlides>
  <MMClips>0</MMClips>
  <ScaleCrop>false</ScaleCrop>
  <HeadingPairs>
    <vt:vector size="4" baseType="variant">
      <vt:variant>
        <vt:lpstr>نسق</vt:lpstr>
      </vt:variant>
      <vt:variant>
        <vt:i4>1</vt:i4>
      </vt:variant>
      <vt:variant>
        <vt:lpstr>عناوين الشرائح</vt:lpstr>
      </vt:variant>
      <vt:variant>
        <vt:i4>151</vt:i4>
      </vt:variant>
    </vt:vector>
  </HeadingPairs>
  <TitlesOfParts>
    <vt:vector size="152" baseType="lpstr">
      <vt:lpstr>Concourse</vt:lpstr>
      <vt:lpstr>  The Skills of Writing a Rigorous Research مهارات كتابة البحث الأكاديمي الرصين تقديم: م.م محمد فزع عبد الرزاق</vt:lpstr>
      <vt:lpstr>Building A Paper </vt:lpstr>
      <vt:lpstr>Reflecting </vt:lpstr>
      <vt:lpstr>Open Reading </vt:lpstr>
      <vt:lpstr>      Three Techniques For Open Reading  </vt:lpstr>
      <vt:lpstr>Paraphrasing </vt:lpstr>
      <vt:lpstr>Three Criteria for A good Paraphrase </vt:lpstr>
      <vt:lpstr>Paraphrase Examples </vt:lpstr>
      <vt:lpstr>Chunking Method </vt:lpstr>
      <vt:lpstr>Example</vt:lpstr>
      <vt:lpstr>Responding to Writing</vt:lpstr>
      <vt:lpstr>Three Characteristics of a Response </vt:lpstr>
      <vt:lpstr>Example 1 *Seamstress خياطة *Sew /’u/</vt:lpstr>
      <vt:lpstr>Example 2</vt:lpstr>
      <vt:lpstr>Two Steps for Writing a Response </vt:lpstr>
      <vt:lpstr>Analyzing Articles </vt:lpstr>
      <vt:lpstr>Summarizing </vt:lpstr>
      <vt:lpstr>Four Criteria for a Good Summary </vt:lpstr>
      <vt:lpstr>Examples </vt:lpstr>
      <vt:lpstr>Techniques for Identifying Main Ideas for a Summary</vt:lpstr>
      <vt:lpstr>Technique 1: Underlining Key Ideas  </vt:lpstr>
      <vt:lpstr>Technique 1: Underlining Key Ideas</vt:lpstr>
      <vt:lpstr>Technique 2:Summary Grid</vt:lpstr>
      <vt:lpstr>Example *Brand علامة تجارية Leach صفى/ترشح </vt:lpstr>
      <vt:lpstr>Two Steps for Writing a Summary </vt:lpstr>
      <vt:lpstr>Combining a Summary and a Response </vt:lpstr>
      <vt:lpstr>Summary and Response Example  *Primogeniture بكورة/ولادة اول طفل</vt:lpstr>
      <vt:lpstr>Building a Paper: Focus </vt:lpstr>
      <vt:lpstr>Elements o  a Research Question </vt:lpstr>
      <vt:lpstr>Types of Focus </vt:lpstr>
      <vt:lpstr>Cause </vt:lpstr>
      <vt:lpstr>Effect </vt:lpstr>
      <vt:lpstr>Definition </vt:lpstr>
      <vt:lpstr>Classification </vt:lpstr>
      <vt:lpstr>Problem and Solution </vt:lpstr>
      <vt:lpstr>Process </vt:lpstr>
      <vt:lpstr>Argument </vt:lpstr>
      <vt:lpstr>Note-Taking Method </vt:lpstr>
      <vt:lpstr>Creating a Rough Outline </vt:lpstr>
      <vt:lpstr>Elements of a Rough Outline </vt:lpstr>
      <vt:lpstr>A Technique for Analyzing Notes for a Rough Outline  *Brainstorm العصف الذهني</vt:lpstr>
      <vt:lpstr>A Brainstorming List *amenity لطافة المكان </vt:lpstr>
      <vt:lpstr>Sample Rough Outline </vt:lpstr>
      <vt:lpstr>Building a Paper: Organize </vt:lpstr>
      <vt:lpstr>Four Characteristics of an Effective Thesis Statement </vt:lpstr>
      <vt:lpstr>Example: Thesis Statement versus Topic </vt:lpstr>
      <vt:lpstr>Sample Rough Outline 1</vt:lpstr>
      <vt:lpstr>Sample Rough Outline 2</vt:lpstr>
      <vt:lpstr>Just Enough Information </vt:lpstr>
      <vt:lpstr>Correct Grammar and Precise Vocabulary </vt:lpstr>
      <vt:lpstr>Example </vt:lpstr>
      <vt:lpstr>Style </vt:lpstr>
      <vt:lpstr>Vocabulary </vt:lpstr>
      <vt:lpstr>List of Words and Phrases </vt:lpstr>
      <vt:lpstr>Common Problem with Thesis Statements </vt:lpstr>
      <vt:lpstr>Common Problems with Thesis Statements </vt:lpstr>
      <vt:lpstr>Common Problems with Thesis Statements  *Capital Punishment : A punishment after a proper legal trial. </vt:lpstr>
      <vt:lpstr>Effective Evidence </vt:lpstr>
      <vt:lpstr>Guidelines for Choosing Effective Evidence </vt:lpstr>
      <vt:lpstr>A variety of Evidence  *Terminal Illness مرض عضال</vt:lpstr>
      <vt:lpstr>A Variety of Evidence </vt:lpstr>
      <vt:lpstr>A Variety of Evidence                      *Omnivore اكل اللحوم والنبات</vt:lpstr>
      <vt:lpstr>A Variety of Evidence </vt:lpstr>
      <vt:lpstr>Creating a Detailed Outline </vt:lpstr>
      <vt:lpstr>Traditional Outline</vt:lpstr>
      <vt:lpstr>Traditional Outline</vt:lpstr>
      <vt:lpstr>Building a Paper: Create  *Fine-tuning: making small changes to improve something </vt:lpstr>
      <vt:lpstr>Writing the Body of Your Paper </vt:lpstr>
      <vt:lpstr>Write Topic Sentences </vt:lpstr>
      <vt:lpstr>Thesis Statement and Topics *Nuclear Family: Parents and their children   *Extended Family: Parents, children, aunts, uncles, and cousins all living together. </vt:lpstr>
      <vt:lpstr>Reviewing Ideas for Your Paper </vt:lpstr>
      <vt:lpstr>Writing a First Draft </vt:lpstr>
      <vt:lpstr>Writer’s Block </vt:lpstr>
      <vt:lpstr>Writer’s Block </vt:lpstr>
      <vt:lpstr>Integrating Evidence into Your Paragraphs *Cop out: avoid doing something that you should do or that you have promised to do because you are frightened, shy, or you think it is too difficult. </vt:lpstr>
      <vt:lpstr>Three Steps for Integrating Your Evidence </vt:lpstr>
      <vt:lpstr>Using Quotations </vt:lpstr>
      <vt:lpstr>Using Paraphrases </vt:lpstr>
      <vt:lpstr>Remember to Document </vt:lpstr>
      <vt:lpstr>Introducing the Evidence </vt:lpstr>
      <vt:lpstr>Introducing the Evidence </vt:lpstr>
      <vt:lpstr>Introducing the Evidence </vt:lpstr>
      <vt:lpstr>Common Verbs for Introducing Evidence </vt:lpstr>
      <vt:lpstr>Connecting the Evidence to the Topic Sentence </vt:lpstr>
      <vt:lpstr>Example </vt:lpstr>
      <vt:lpstr>Including Background Information </vt:lpstr>
      <vt:lpstr>Example  *Noodle نوع من المعكرونة Fad موضة عابرة</vt:lpstr>
      <vt:lpstr>Avoiding Dumped Evidence </vt:lpstr>
      <vt:lpstr>Grading Paragraphs </vt:lpstr>
      <vt:lpstr>Grading Paragraphs </vt:lpstr>
      <vt:lpstr>Paraphrasing Challenges </vt:lpstr>
      <vt:lpstr>Paraphrasing Challenges </vt:lpstr>
      <vt:lpstr>Paraphrasing Challenges </vt:lpstr>
      <vt:lpstr>Paraphrasing Challenges </vt:lpstr>
      <vt:lpstr>Paraphrasing Challenges </vt:lpstr>
      <vt:lpstr>Paraphrasing Challenges </vt:lpstr>
      <vt:lpstr>Example </vt:lpstr>
      <vt:lpstr>Paraphrasing Challenges </vt:lpstr>
      <vt:lpstr>Paraphrasing Challenges </vt:lpstr>
      <vt:lpstr>Building a Paper: Refine </vt:lpstr>
      <vt:lpstr>Elements of Effective Introduction </vt:lpstr>
      <vt:lpstr>Thesis </vt:lpstr>
      <vt:lpstr>Engaging Your Reader and Introducing Your Topic </vt:lpstr>
      <vt:lpstr>Techniques for Writing a Hook </vt:lpstr>
      <vt:lpstr>Stating Your Thesis </vt:lpstr>
      <vt:lpstr>Elements of an Effective Conclusion </vt:lpstr>
      <vt:lpstr>عرض تقديمي في PowerPoint</vt:lpstr>
      <vt:lpstr>Techniques for Writing an Ending Comment </vt:lpstr>
      <vt:lpstr>Getting Feedback </vt:lpstr>
      <vt:lpstr>Building Cohesion in Your Paper </vt:lpstr>
      <vt:lpstr>Guiding Language </vt:lpstr>
      <vt:lpstr>Guiding Language </vt:lpstr>
      <vt:lpstr>Chart </vt:lpstr>
      <vt:lpstr>Chart </vt:lpstr>
      <vt:lpstr>Creating Lexical Chains </vt:lpstr>
      <vt:lpstr>Use Pronouns Clearly </vt:lpstr>
      <vt:lpstr>Examples </vt:lpstr>
      <vt:lpstr>Example </vt:lpstr>
      <vt:lpstr>Example </vt:lpstr>
      <vt:lpstr>Keep Verb Tense Consistent </vt:lpstr>
      <vt:lpstr>Guidelines for Verb Tense Choice </vt:lpstr>
      <vt:lpstr>Example </vt:lpstr>
      <vt:lpstr>Example </vt:lpstr>
      <vt:lpstr>Linking Old and New Information </vt:lpstr>
      <vt:lpstr>Example </vt:lpstr>
      <vt:lpstr>Example </vt:lpstr>
      <vt:lpstr>Documenting Your Evidence </vt:lpstr>
      <vt:lpstr>APA Documentation  </vt:lpstr>
      <vt:lpstr>Example Reference List</vt:lpstr>
      <vt:lpstr>Building A Paper: Independent Research </vt:lpstr>
      <vt:lpstr>Three Steps for Choosing a Research Topic </vt:lpstr>
      <vt:lpstr>Finding Ideas for Topics </vt:lpstr>
      <vt:lpstr>Some Places Where You May Find Good Ideas for Topics </vt:lpstr>
      <vt:lpstr>Narrowing A Topic </vt:lpstr>
      <vt:lpstr>Writing a Research Proposal </vt:lpstr>
      <vt:lpstr>Samples </vt:lpstr>
      <vt:lpstr>Samples *patch مستنقع/بركة </vt:lpstr>
      <vt:lpstr>Three Steps for Finding Sources </vt:lpstr>
      <vt:lpstr>Searching for Information </vt:lpstr>
      <vt:lpstr>Common Places to Find Information for a Research Paper </vt:lpstr>
      <vt:lpstr>Common Places to Find Information for a Research Paper </vt:lpstr>
      <vt:lpstr>Common Places to Find Information for a Research Paper </vt:lpstr>
      <vt:lpstr>Guidelines for Evaluating Sources </vt:lpstr>
      <vt:lpstr>Guidelines for Evaluating Sources </vt:lpstr>
      <vt:lpstr>Guidelines for Evaluating Websites </vt:lpstr>
      <vt:lpstr>Writing a Working Reference List </vt:lpstr>
      <vt:lpstr>Example </vt:lpstr>
      <vt:lpstr>The Ethics of Research </vt:lpstr>
      <vt:lpstr>The Ethical Researcher *rebut دحض </vt:lpstr>
      <vt:lpstr>The Ethics of Research </vt:lpstr>
      <vt:lpstr>عرض تقديمي في PowerPoint</vt:lpstr>
    </vt:vector>
  </TitlesOfParts>
  <Company>Enjoy My Fine Releases.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Academic Writing From Sources</dc:title>
  <dc:creator>sohaib</dc:creator>
  <cp:lastModifiedBy>Windows User</cp:lastModifiedBy>
  <cp:revision>210</cp:revision>
  <dcterms:created xsi:type="dcterms:W3CDTF">2018-03-09T12:24:41Z</dcterms:created>
  <dcterms:modified xsi:type="dcterms:W3CDTF">2019-05-29T05:28:45Z</dcterms:modified>
</cp:coreProperties>
</file>