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93" r:id="rId3"/>
    <p:sldId id="256" r:id="rId4"/>
    <p:sldId id="297" r:id="rId5"/>
    <p:sldId id="298" r:id="rId6"/>
    <p:sldId id="299" r:id="rId7"/>
    <p:sldId id="300" r:id="rId8"/>
    <p:sldId id="301" r:id="rId9"/>
    <p:sldId id="302" r:id="rId10"/>
    <p:sldId id="303" r:id="rId11"/>
    <p:sldId id="304" r:id="rId12"/>
    <p:sldId id="260" r:id="rId13"/>
    <p:sldId id="261" r:id="rId14"/>
    <p:sldId id="262" r:id="rId15"/>
    <p:sldId id="263" r:id="rId16"/>
    <p:sldId id="264" r:id="rId17"/>
    <p:sldId id="265" r:id="rId18"/>
    <p:sldId id="267" r:id="rId19"/>
    <p:sldId id="294" r:id="rId20"/>
    <p:sldId id="266" r:id="rId21"/>
    <p:sldId id="295" r:id="rId22"/>
    <p:sldId id="268" r:id="rId23"/>
    <p:sldId id="272" r:id="rId24"/>
    <p:sldId id="273" r:id="rId25"/>
    <p:sldId id="274" r:id="rId26"/>
    <p:sldId id="269" r:id="rId27"/>
    <p:sldId id="284" r:id="rId28"/>
    <p:sldId id="285" r:id="rId29"/>
    <p:sldId id="291" r:id="rId30"/>
    <p:sldId id="292" r:id="rId31"/>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F5658A0-8421-4F46-9235-E010AAE581BA}">
          <p14:sldIdLst>
            <p14:sldId id="257"/>
            <p14:sldId id="293"/>
          </p14:sldIdLst>
        </p14:section>
        <p14:section name="Untitled Section" id="{CA0943A3-2DD1-4BD9-89F6-306CD113C004}">
          <p14:sldIdLst>
            <p14:sldId id="256"/>
            <p14:sldId id="297"/>
            <p14:sldId id="298"/>
            <p14:sldId id="299"/>
            <p14:sldId id="300"/>
            <p14:sldId id="301"/>
            <p14:sldId id="302"/>
            <p14:sldId id="303"/>
            <p14:sldId id="304"/>
            <p14:sldId id="260"/>
            <p14:sldId id="261"/>
            <p14:sldId id="262"/>
            <p14:sldId id="263"/>
            <p14:sldId id="264"/>
            <p14:sldId id="265"/>
            <p14:sldId id="267"/>
            <p14:sldId id="294"/>
            <p14:sldId id="266"/>
            <p14:sldId id="295"/>
            <p14:sldId id="268"/>
            <p14:sldId id="272"/>
            <p14:sldId id="273"/>
            <p14:sldId id="274"/>
            <p14:sldId id="269"/>
            <p14:sldId id="284"/>
            <p14:sldId id="285"/>
            <p14:sldId id="291"/>
            <p14:sldId id="29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9" d="100"/>
          <a:sy n="79" d="100"/>
        </p:scale>
        <p:origin x="-111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2DD8E45E-EA4F-493B-AB13-C7356D704F52}" type="datetimeFigureOut">
              <a:rPr lang="ar-IQ" smtClean="0"/>
              <a:t>19/07/1440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D6E88FDE-61F8-45AA-9663-2A2D46D84ECC}" type="slidenum">
              <a:rPr lang="ar-IQ" smtClean="0"/>
              <a:t>‹#›</a:t>
            </a:fld>
            <a:endParaRPr lang="ar-IQ"/>
          </a:p>
        </p:txBody>
      </p:sp>
    </p:spTree>
    <p:extLst>
      <p:ext uri="{BB962C8B-B14F-4D97-AF65-F5344CB8AC3E}">
        <p14:creationId xmlns:p14="http://schemas.microsoft.com/office/powerpoint/2010/main" val="201822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2DD8E45E-EA4F-493B-AB13-C7356D704F52}" type="datetimeFigureOut">
              <a:rPr lang="ar-IQ" smtClean="0"/>
              <a:t>19/07/1440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D6E88FDE-61F8-45AA-9663-2A2D46D84ECC}" type="slidenum">
              <a:rPr lang="ar-IQ" smtClean="0"/>
              <a:t>‹#›</a:t>
            </a:fld>
            <a:endParaRPr lang="ar-IQ"/>
          </a:p>
        </p:txBody>
      </p:sp>
    </p:spTree>
    <p:extLst>
      <p:ext uri="{BB962C8B-B14F-4D97-AF65-F5344CB8AC3E}">
        <p14:creationId xmlns:p14="http://schemas.microsoft.com/office/powerpoint/2010/main" val="1041099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2DD8E45E-EA4F-493B-AB13-C7356D704F52}" type="datetimeFigureOut">
              <a:rPr lang="ar-IQ" smtClean="0"/>
              <a:t>19/07/1440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D6E88FDE-61F8-45AA-9663-2A2D46D84ECC}" type="slidenum">
              <a:rPr lang="ar-IQ" smtClean="0"/>
              <a:t>‹#›</a:t>
            </a:fld>
            <a:endParaRPr lang="ar-IQ"/>
          </a:p>
        </p:txBody>
      </p:sp>
    </p:spTree>
    <p:extLst>
      <p:ext uri="{BB962C8B-B14F-4D97-AF65-F5344CB8AC3E}">
        <p14:creationId xmlns:p14="http://schemas.microsoft.com/office/powerpoint/2010/main" val="825837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2DD8E45E-EA4F-493B-AB13-C7356D704F52}" type="datetimeFigureOut">
              <a:rPr lang="ar-IQ" smtClean="0"/>
              <a:t>19/07/1440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D6E88FDE-61F8-45AA-9663-2A2D46D84ECC}" type="slidenum">
              <a:rPr lang="ar-IQ" smtClean="0"/>
              <a:t>‹#›</a:t>
            </a:fld>
            <a:endParaRPr lang="ar-IQ"/>
          </a:p>
        </p:txBody>
      </p:sp>
    </p:spTree>
    <p:extLst>
      <p:ext uri="{BB962C8B-B14F-4D97-AF65-F5344CB8AC3E}">
        <p14:creationId xmlns:p14="http://schemas.microsoft.com/office/powerpoint/2010/main" val="3450369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DD8E45E-EA4F-493B-AB13-C7356D704F52}" type="datetimeFigureOut">
              <a:rPr lang="ar-IQ" smtClean="0"/>
              <a:t>19/07/1440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D6E88FDE-61F8-45AA-9663-2A2D46D84ECC}" type="slidenum">
              <a:rPr lang="ar-IQ" smtClean="0"/>
              <a:t>‹#›</a:t>
            </a:fld>
            <a:endParaRPr lang="ar-IQ"/>
          </a:p>
        </p:txBody>
      </p:sp>
    </p:spTree>
    <p:extLst>
      <p:ext uri="{BB962C8B-B14F-4D97-AF65-F5344CB8AC3E}">
        <p14:creationId xmlns:p14="http://schemas.microsoft.com/office/powerpoint/2010/main" val="113065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2DD8E45E-EA4F-493B-AB13-C7356D704F52}" type="datetimeFigureOut">
              <a:rPr lang="ar-IQ" smtClean="0"/>
              <a:t>19/07/1440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D6E88FDE-61F8-45AA-9663-2A2D46D84ECC}" type="slidenum">
              <a:rPr lang="ar-IQ" smtClean="0"/>
              <a:t>‹#›</a:t>
            </a:fld>
            <a:endParaRPr lang="ar-IQ"/>
          </a:p>
        </p:txBody>
      </p:sp>
    </p:spTree>
    <p:extLst>
      <p:ext uri="{BB962C8B-B14F-4D97-AF65-F5344CB8AC3E}">
        <p14:creationId xmlns:p14="http://schemas.microsoft.com/office/powerpoint/2010/main" val="3467647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2DD8E45E-EA4F-493B-AB13-C7356D704F52}" type="datetimeFigureOut">
              <a:rPr lang="ar-IQ" smtClean="0"/>
              <a:t>19/07/1440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D6E88FDE-61F8-45AA-9663-2A2D46D84ECC}" type="slidenum">
              <a:rPr lang="ar-IQ" smtClean="0"/>
              <a:t>‹#›</a:t>
            </a:fld>
            <a:endParaRPr lang="ar-IQ"/>
          </a:p>
        </p:txBody>
      </p:sp>
    </p:spTree>
    <p:extLst>
      <p:ext uri="{BB962C8B-B14F-4D97-AF65-F5344CB8AC3E}">
        <p14:creationId xmlns:p14="http://schemas.microsoft.com/office/powerpoint/2010/main" val="1812674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2DD8E45E-EA4F-493B-AB13-C7356D704F52}" type="datetimeFigureOut">
              <a:rPr lang="ar-IQ" smtClean="0"/>
              <a:t>19/07/1440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D6E88FDE-61F8-45AA-9663-2A2D46D84ECC}" type="slidenum">
              <a:rPr lang="ar-IQ" smtClean="0"/>
              <a:t>‹#›</a:t>
            </a:fld>
            <a:endParaRPr lang="ar-IQ"/>
          </a:p>
        </p:txBody>
      </p:sp>
    </p:spTree>
    <p:extLst>
      <p:ext uri="{BB962C8B-B14F-4D97-AF65-F5344CB8AC3E}">
        <p14:creationId xmlns:p14="http://schemas.microsoft.com/office/powerpoint/2010/main" val="161845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D8E45E-EA4F-493B-AB13-C7356D704F52}" type="datetimeFigureOut">
              <a:rPr lang="ar-IQ" smtClean="0"/>
              <a:t>19/07/1440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D6E88FDE-61F8-45AA-9663-2A2D46D84ECC}" type="slidenum">
              <a:rPr lang="ar-IQ" smtClean="0"/>
              <a:t>‹#›</a:t>
            </a:fld>
            <a:endParaRPr lang="ar-IQ"/>
          </a:p>
        </p:txBody>
      </p:sp>
    </p:spTree>
    <p:extLst>
      <p:ext uri="{BB962C8B-B14F-4D97-AF65-F5344CB8AC3E}">
        <p14:creationId xmlns:p14="http://schemas.microsoft.com/office/powerpoint/2010/main" val="3644348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D8E45E-EA4F-493B-AB13-C7356D704F52}" type="datetimeFigureOut">
              <a:rPr lang="ar-IQ" smtClean="0"/>
              <a:t>19/07/1440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D6E88FDE-61F8-45AA-9663-2A2D46D84ECC}" type="slidenum">
              <a:rPr lang="ar-IQ" smtClean="0"/>
              <a:t>‹#›</a:t>
            </a:fld>
            <a:endParaRPr lang="ar-IQ"/>
          </a:p>
        </p:txBody>
      </p:sp>
    </p:spTree>
    <p:extLst>
      <p:ext uri="{BB962C8B-B14F-4D97-AF65-F5344CB8AC3E}">
        <p14:creationId xmlns:p14="http://schemas.microsoft.com/office/powerpoint/2010/main" val="30291273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D8E45E-EA4F-493B-AB13-C7356D704F52}" type="datetimeFigureOut">
              <a:rPr lang="ar-IQ" smtClean="0"/>
              <a:t>19/07/1440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D6E88FDE-61F8-45AA-9663-2A2D46D84ECC}" type="slidenum">
              <a:rPr lang="ar-IQ" smtClean="0"/>
              <a:t>‹#›</a:t>
            </a:fld>
            <a:endParaRPr lang="ar-IQ"/>
          </a:p>
        </p:txBody>
      </p:sp>
    </p:spTree>
    <p:extLst>
      <p:ext uri="{BB962C8B-B14F-4D97-AF65-F5344CB8AC3E}">
        <p14:creationId xmlns:p14="http://schemas.microsoft.com/office/powerpoint/2010/main" val="2663602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DD8E45E-EA4F-493B-AB13-C7356D704F52}" type="datetimeFigureOut">
              <a:rPr lang="ar-IQ" smtClean="0"/>
              <a:t>19/07/1440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6E88FDE-61F8-45AA-9663-2A2D46D84ECC}" type="slidenum">
              <a:rPr lang="ar-IQ" smtClean="0"/>
              <a:t>‹#›</a:t>
            </a:fld>
            <a:endParaRPr lang="ar-IQ"/>
          </a:p>
        </p:txBody>
      </p:sp>
    </p:spTree>
    <p:extLst>
      <p:ext uri="{BB962C8B-B14F-4D97-AF65-F5344CB8AC3E}">
        <p14:creationId xmlns:p14="http://schemas.microsoft.com/office/powerpoint/2010/main" val="6367192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39552" y="548680"/>
            <a:ext cx="8136904" cy="570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631676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35280" cy="1143000"/>
          </a:xfrm>
        </p:spPr>
        <p:txBody>
          <a:bodyPr>
            <a:noAutofit/>
          </a:bodyPr>
          <a:lstStyle/>
          <a:p>
            <a:r>
              <a:rPr lang="ar-SA" sz="3600" b="1" dirty="0">
                <a:solidFill>
                  <a:schemeClr val="accent4">
                    <a:lumMod val="75000"/>
                  </a:schemeClr>
                </a:solidFill>
              </a:rPr>
              <a:t>المعلومات الواجب ذكرها في حالة الاقتباس من </a:t>
            </a:r>
            <a:r>
              <a:rPr lang="ar-SA" sz="3600" b="1" dirty="0" smtClean="0">
                <a:solidFill>
                  <a:schemeClr val="accent4">
                    <a:lumMod val="75000"/>
                  </a:schemeClr>
                </a:solidFill>
              </a:rPr>
              <a:t>المصادر</a:t>
            </a:r>
            <a:endParaRPr lang="ar-IQ" sz="3600" dirty="0">
              <a:solidFill>
                <a:schemeClr val="accent4">
                  <a:lumMod val="75000"/>
                </a:schemeClr>
              </a:solidFill>
            </a:endParaRPr>
          </a:p>
        </p:txBody>
      </p:sp>
      <p:sp>
        <p:nvSpPr>
          <p:cNvPr id="3" name="Content Placeholder 2"/>
          <p:cNvSpPr>
            <a:spLocks noGrp="1"/>
          </p:cNvSpPr>
          <p:nvPr>
            <p:ph idx="1"/>
          </p:nvPr>
        </p:nvSpPr>
        <p:spPr>
          <a:xfrm>
            <a:off x="179512" y="1268760"/>
            <a:ext cx="8784976" cy="5256584"/>
          </a:xfrm>
        </p:spPr>
        <p:txBody>
          <a:bodyPr>
            <a:normAutofit lnSpcReduction="10000"/>
          </a:bodyPr>
          <a:lstStyle/>
          <a:p>
            <a:pPr marL="0" indent="0">
              <a:buNone/>
            </a:pPr>
            <a:r>
              <a:rPr lang="ar-SA" b="1" dirty="0"/>
              <a:t>1</a:t>
            </a:r>
            <a:r>
              <a:rPr lang="ar-SA" b="1" dirty="0">
                <a:solidFill>
                  <a:srgbClr val="FF0000"/>
                </a:solidFill>
              </a:rPr>
              <a:t>-الكتب:</a:t>
            </a:r>
            <a:endParaRPr lang="en-US" dirty="0">
              <a:solidFill>
                <a:srgbClr val="FF0000"/>
              </a:solidFill>
            </a:endParaRPr>
          </a:p>
          <a:p>
            <a:pPr marL="0" indent="0">
              <a:buNone/>
            </a:pPr>
            <a:r>
              <a:rPr lang="ar-SA" b="1" dirty="0">
                <a:solidFill>
                  <a:srgbClr val="FF0000"/>
                </a:solidFill>
              </a:rPr>
              <a:t>- اسم المؤلف - عنوان الكتاب - الطبعة (ان وجدت) - مكان النشر - </a:t>
            </a:r>
            <a:r>
              <a:rPr lang="ar-SA" b="1" dirty="0" smtClean="0">
                <a:solidFill>
                  <a:srgbClr val="FF0000"/>
                </a:solidFill>
              </a:rPr>
              <a:t>الناشر- </a:t>
            </a:r>
            <a:r>
              <a:rPr lang="ar-SA" b="1" dirty="0">
                <a:solidFill>
                  <a:srgbClr val="FF0000"/>
                </a:solidFill>
              </a:rPr>
              <a:t>سنة النشر- الصفحة</a:t>
            </a:r>
            <a:r>
              <a:rPr lang="ar-IQ" b="1" dirty="0">
                <a:solidFill>
                  <a:srgbClr val="FF0000"/>
                </a:solidFill>
              </a:rPr>
              <a:t> التي تم الاقتباس منها</a:t>
            </a:r>
            <a:endParaRPr lang="en-US" dirty="0">
              <a:solidFill>
                <a:srgbClr val="FF0000"/>
              </a:solidFill>
            </a:endParaRPr>
          </a:p>
          <a:p>
            <a:pPr marL="0" indent="0">
              <a:buNone/>
            </a:pPr>
            <a:r>
              <a:rPr lang="ar-IQ" b="1" dirty="0">
                <a:solidFill>
                  <a:srgbClr val="0070C0"/>
                </a:solidFill>
              </a:rPr>
              <a:t>2</a:t>
            </a:r>
            <a:r>
              <a:rPr lang="ar-SA" b="1" dirty="0" smtClean="0">
                <a:solidFill>
                  <a:srgbClr val="0070C0"/>
                </a:solidFill>
              </a:rPr>
              <a:t>-الدوريات </a:t>
            </a:r>
            <a:r>
              <a:rPr lang="ar-SA" b="1" dirty="0">
                <a:solidFill>
                  <a:srgbClr val="0070C0"/>
                </a:solidFill>
              </a:rPr>
              <a:t>(المجلات):</a:t>
            </a:r>
            <a:endParaRPr lang="en-US" dirty="0">
              <a:solidFill>
                <a:srgbClr val="0070C0"/>
              </a:solidFill>
            </a:endParaRPr>
          </a:p>
          <a:p>
            <a:pPr marL="0" indent="0">
              <a:buNone/>
            </a:pPr>
            <a:r>
              <a:rPr lang="ar-SA" b="1" dirty="0" smtClean="0">
                <a:solidFill>
                  <a:srgbClr val="0070C0"/>
                </a:solidFill>
              </a:rPr>
              <a:t>- </a:t>
            </a:r>
            <a:r>
              <a:rPr lang="ar-SA" b="1" dirty="0">
                <a:solidFill>
                  <a:srgbClr val="0070C0"/>
                </a:solidFill>
              </a:rPr>
              <a:t>المؤلف – عنوان البحث - عنوان الدورية - رقم المجلد و العدد </a:t>
            </a:r>
            <a:endParaRPr lang="en-US" dirty="0">
              <a:solidFill>
                <a:srgbClr val="0070C0"/>
              </a:solidFill>
            </a:endParaRPr>
          </a:p>
          <a:p>
            <a:pPr marL="0" indent="0">
              <a:buNone/>
            </a:pPr>
            <a:r>
              <a:rPr lang="ar-SA" b="1" dirty="0">
                <a:solidFill>
                  <a:srgbClr val="0070C0"/>
                </a:solidFill>
              </a:rPr>
              <a:t>-  سنة النشر مع  ذكر الشهر - رقم الصفحة.</a:t>
            </a:r>
            <a:endParaRPr lang="en-US" dirty="0">
              <a:solidFill>
                <a:srgbClr val="0070C0"/>
              </a:solidFill>
            </a:endParaRPr>
          </a:p>
          <a:p>
            <a:pPr marL="0" indent="0">
              <a:buNone/>
            </a:pPr>
            <a:r>
              <a:rPr lang="ar-IQ" b="1" dirty="0"/>
              <a:t>3</a:t>
            </a:r>
            <a:r>
              <a:rPr lang="ar-SA" b="1" dirty="0" smtClean="0">
                <a:solidFill>
                  <a:schemeClr val="accent3">
                    <a:lumMod val="50000"/>
                  </a:schemeClr>
                </a:solidFill>
              </a:rPr>
              <a:t>- </a:t>
            </a:r>
            <a:r>
              <a:rPr lang="ar-SA" b="1" dirty="0">
                <a:solidFill>
                  <a:schemeClr val="accent3">
                    <a:lumMod val="50000"/>
                  </a:schemeClr>
                </a:solidFill>
              </a:rPr>
              <a:t>الاطروحات و الرسائل الجامعية:</a:t>
            </a:r>
            <a:endParaRPr lang="en-US" dirty="0">
              <a:solidFill>
                <a:schemeClr val="accent3">
                  <a:lumMod val="50000"/>
                </a:schemeClr>
              </a:solidFill>
            </a:endParaRPr>
          </a:p>
          <a:p>
            <a:pPr marL="0" indent="0">
              <a:buNone/>
            </a:pPr>
            <a:r>
              <a:rPr lang="ar-SA" b="1" dirty="0" smtClean="0">
                <a:solidFill>
                  <a:schemeClr val="accent3">
                    <a:lumMod val="50000"/>
                  </a:schemeClr>
                </a:solidFill>
              </a:rPr>
              <a:t>- </a:t>
            </a:r>
            <a:r>
              <a:rPr lang="ar-IQ" b="1" dirty="0" smtClean="0">
                <a:solidFill>
                  <a:schemeClr val="accent3">
                    <a:lumMod val="50000"/>
                  </a:schemeClr>
                </a:solidFill>
              </a:rPr>
              <a:t>ال</a:t>
            </a:r>
            <a:r>
              <a:rPr lang="ar-SA" b="1" dirty="0" smtClean="0">
                <a:solidFill>
                  <a:schemeClr val="accent3">
                    <a:lumMod val="50000"/>
                  </a:schemeClr>
                </a:solidFill>
              </a:rPr>
              <a:t>مؤلف </a:t>
            </a:r>
            <a:r>
              <a:rPr lang="ar-SA" b="1" dirty="0">
                <a:solidFill>
                  <a:schemeClr val="accent3">
                    <a:lumMod val="50000"/>
                  </a:schemeClr>
                </a:solidFill>
              </a:rPr>
              <a:t>- </a:t>
            </a:r>
            <a:r>
              <a:rPr lang="ar-SA" b="1" dirty="0" smtClean="0">
                <a:solidFill>
                  <a:schemeClr val="accent3">
                    <a:lumMod val="50000"/>
                  </a:schemeClr>
                </a:solidFill>
              </a:rPr>
              <a:t>عنوان </a:t>
            </a:r>
            <a:r>
              <a:rPr lang="ar-IQ" b="1" dirty="0" smtClean="0">
                <a:solidFill>
                  <a:schemeClr val="accent3">
                    <a:lumMod val="50000"/>
                  </a:schemeClr>
                </a:solidFill>
              </a:rPr>
              <a:t>الرسالة</a:t>
            </a:r>
            <a:r>
              <a:rPr lang="ar-SA" b="1" dirty="0" smtClean="0">
                <a:solidFill>
                  <a:schemeClr val="accent3">
                    <a:lumMod val="50000"/>
                  </a:schemeClr>
                </a:solidFill>
              </a:rPr>
              <a:t>- </a:t>
            </a:r>
            <a:r>
              <a:rPr lang="ar-SA" b="1" dirty="0">
                <a:solidFill>
                  <a:schemeClr val="accent3">
                    <a:lumMod val="50000"/>
                  </a:schemeClr>
                </a:solidFill>
              </a:rPr>
              <a:t>اسم الكلية والجامعة - سنة </a:t>
            </a:r>
            <a:r>
              <a:rPr lang="ar-IQ" b="1" dirty="0" smtClean="0">
                <a:solidFill>
                  <a:schemeClr val="accent3">
                    <a:lumMod val="50000"/>
                  </a:schemeClr>
                </a:solidFill>
              </a:rPr>
              <a:t>الانجاز</a:t>
            </a:r>
            <a:r>
              <a:rPr lang="ar-SA" b="1" dirty="0" smtClean="0">
                <a:solidFill>
                  <a:schemeClr val="accent3">
                    <a:lumMod val="50000"/>
                  </a:schemeClr>
                </a:solidFill>
              </a:rPr>
              <a:t>- </a:t>
            </a:r>
            <a:r>
              <a:rPr lang="ar-SA" b="1" dirty="0">
                <a:solidFill>
                  <a:schemeClr val="accent3">
                    <a:lumMod val="50000"/>
                  </a:schemeClr>
                </a:solidFill>
              </a:rPr>
              <a:t>الصفحة التي تم الاقتباس منها- ذكر بين قوسين اذا </a:t>
            </a:r>
            <a:r>
              <a:rPr lang="ar-SA" b="1" dirty="0" smtClean="0">
                <a:solidFill>
                  <a:schemeClr val="accent3">
                    <a:lumMod val="50000"/>
                  </a:schemeClr>
                </a:solidFill>
              </a:rPr>
              <a:t>كانت </a:t>
            </a:r>
            <a:r>
              <a:rPr lang="ar-IQ" b="1" dirty="0" smtClean="0">
                <a:solidFill>
                  <a:schemeClr val="accent3">
                    <a:lumMod val="50000"/>
                  </a:schemeClr>
                </a:solidFill>
              </a:rPr>
              <a:t>(</a:t>
            </a:r>
            <a:r>
              <a:rPr lang="ar-SA" b="1" dirty="0" smtClean="0">
                <a:solidFill>
                  <a:schemeClr val="accent3">
                    <a:lumMod val="50000"/>
                  </a:schemeClr>
                </a:solidFill>
              </a:rPr>
              <a:t>رسالة ماجستير</a:t>
            </a:r>
            <a:r>
              <a:rPr lang="ar-IQ" b="1" dirty="0" smtClean="0">
                <a:solidFill>
                  <a:schemeClr val="accent3">
                    <a:lumMod val="50000"/>
                  </a:schemeClr>
                </a:solidFill>
              </a:rPr>
              <a:t> </a:t>
            </a:r>
            <a:r>
              <a:rPr lang="ar-SA" b="1" dirty="0" smtClean="0">
                <a:solidFill>
                  <a:schemeClr val="accent3">
                    <a:lumMod val="50000"/>
                  </a:schemeClr>
                </a:solidFill>
              </a:rPr>
              <a:t>او</a:t>
            </a:r>
            <a:r>
              <a:rPr lang="ar-IQ" b="1" dirty="0" smtClean="0">
                <a:solidFill>
                  <a:schemeClr val="accent3">
                    <a:lumMod val="50000"/>
                  </a:schemeClr>
                </a:solidFill>
              </a:rPr>
              <a:t> </a:t>
            </a:r>
            <a:r>
              <a:rPr lang="ar-SA" b="1" dirty="0" smtClean="0">
                <a:solidFill>
                  <a:schemeClr val="accent3">
                    <a:lumMod val="50000"/>
                  </a:schemeClr>
                </a:solidFill>
              </a:rPr>
              <a:t>اطروحة دكتوراه</a:t>
            </a:r>
            <a:r>
              <a:rPr lang="ar-IQ" b="1" dirty="0" smtClean="0">
                <a:solidFill>
                  <a:schemeClr val="accent3">
                    <a:lumMod val="50000"/>
                  </a:schemeClr>
                </a:solidFill>
              </a:rPr>
              <a:t> غير منشورة)</a:t>
            </a:r>
            <a:endParaRPr lang="en-US" dirty="0">
              <a:solidFill>
                <a:schemeClr val="accent3">
                  <a:lumMod val="50000"/>
                </a:schemeClr>
              </a:solidFill>
            </a:endParaRPr>
          </a:p>
          <a:p>
            <a:pPr marL="0" indent="0">
              <a:buNone/>
            </a:pPr>
            <a:endParaRPr lang="ar-IQ" dirty="0"/>
          </a:p>
        </p:txBody>
      </p:sp>
    </p:spTree>
    <p:extLst>
      <p:ext uri="{BB962C8B-B14F-4D97-AF65-F5344CB8AC3E}">
        <p14:creationId xmlns:p14="http://schemas.microsoft.com/office/powerpoint/2010/main" val="26182475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484784"/>
            <a:ext cx="7772400" cy="1944216"/>
          </a:xfrm>
        </p:spPr>
        <p:txBody>
          <a:bodyPr>
            <a:normAutofit fontScale="90000"/>
          </a:bodyPr>
          <a:lstStyle/>
          <a:p>
            <a:r>
              <a:rPr lang="ar-IQ" sz="8800" dirty="0" smtClean="0">
                <a:solidFill>
                  <a:schemeClr val="tx2">
                    <a:lumMod val="75000"/>
                  </a:schemeClr>
                </a:solidFill>
              </a:rPr>
              <a:t>النزاهة الاكاديمية</a:t>
            </a:r>
            <a:br>
              <a:rPr lang="ar-IQ" sz="8800" dirty="0" smtClean="0">
                <a:solidFill>
                  <a:schemeClr val="tx2">
                    <a:lumMod val="75000"/>
                  </a:schemeClr>
                </a:solidFill>
              </a:rPr>
            </a:br>
            <a:r>
              <a:rPr lang="ar-IQ" sz="8000" dirty="0">
                <a:solidFill>
                  <a:srgbClr val="00B050"/>
                </a:solidFill>
              </a:rPr>
              <a:t>و</a:t>
            </a:r>
            <a:endParaRPr lang="ar-IQ" sz="8800" dirty="0">
              <a:solidFill>
                <a:srgbClr val="00B050"/>
              </a:solidFill>
            </a:endParaRPr>
          </a:p>
        </p:txBody>
      </p:sp>
      <p:sp>
        <p:nvSpPr>
          <p:cNvPr id="3" name="Subtitle 2"/>
          <p:cNvSpPr>
            <a:spLocks noGrp="1"/>
          </p:cNvSpPr>
          <p:nvPr>
            <p:ph type="subTitle" idx="1"/>
          </p:nvPr>
        </p:nvSpPr>
        <p:spPr>
          <a:xfrm>
            <a:off x="1371600" y="3933056"/>
            <a:ext cx="6400800" cy="1705744"/>
          </a:xfrm>
        </p:spPr>
        <p:txBody>
          <a:bodyPr>
            <a:normAutofit/>
          </a:bodyPr>
          <a:lstStyle/>
          <a:p>
            <a:r>
              <a:rPr lang="ar-IQ" sz="6600" b="1" dirty="0" smtClean="0">
                <a:solidFill>
                  <a:srgbClr val="FF0000"/>
                </a:solidFill>
              </a:rPr>
              <a:t>الاستلال ( الانتحال )</a:t>
            </a:r>
            <a:endParaRPr lang="ar-IQ" sz="6600" b="1" dirty="0">
              <a:solidFill>
                <a:srgbClr val="FF0000"/>
              </a:solidFill>
            </a:endParaRPr>
          </a:p>
        </p:txBody>
      </p:sp>
    </p:spTree>
    <p:extLst>
      <p:ext uri="{BB962C8B-B14F-4D97-AF65-F5344CB8AC3E}">
        <p14:creationId xmlns:p14="http://schemas.microsoft.com/office/powerpoint/2010/main" val="1130178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2"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2"/>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118556" y="369888"/>
            <a:ext cx="4906888" cy="1143000"/>
          </a:xfrm>
        </p:spPr>
        <p:txBody>
          <a:bodyPr>
            <a:normAutofit fontScale="90000"/>
          </a:bodyPr>
          <a:lstStyle/>
          <a:p>
            <a:r>
              <a:rPr lang="ar-IQ" b="1" dirty="0" smtClean="0">
                <a:solidFill>
                  <a:srgbClr val="00B050"/>
                </a:solidFill>
                <a:effectLst>
                  <a:outerShdw blurRad="38100" dist="38100" dir="2700000" algn="tl">
                    <a:srgbClr val="000000">
                      <a:alpha val="43137"/>
                    </a:srgbClr>
                  </a:outerShdw>
                </a:effectLst>
              </a:rPr>
              <a:t>النزاهة الأكاديمية</a:t>
            </a:r>
            <a:r>
              <a:rPr lang="en-US" b="1" dirty="0" smtClean="0">
                <a:solidFill>
                  <a:srgbClr val="00B050"/>
                </a:solidFill>
                <a:effectLst>
                  <a:outerShdw blurRad="38100" dist="38100" dir="2700000" algn="tl">
                    <a:srgbClr val="000000">
                      <a:alpha val="43137"/>
                    </a:srgbClr>
                  </a:outerShdw>
                </a:effectLst>
              </a:rPr>
              <a:t> Academic Integrity </a:t>
            </a:r>
            <a:endParaRPr lang="en-US" b="1" dirty="0">
              <a:solidFill>
                <a:srgbClr val="00B050"/>
              </a:solidFill>
              <a:effectLst>
                <a:outerShdw blurRad="38100" dist="38100" dir="2700000" algn="tl">
                  <a:srgbClr val="000000">
                    <a:alpha val="43137"/>
                  </a:srgbClr>
                </a:outerShdw>
              </a:effectLst>
            </a:endParaRPr>
          </a:p>
        </p:txBody>
      </p:sp>
      <p:sp>
        <p:nvSpPr>
          <p:cNvPr id="3" name="عنصر نائب للمحتوى 2"/>
          <p:cNvSpPr>
            <a:spLocks noGrp="1"/>
          </p:cNvSpPr>
          <p:nvPr>
            <p:ph idx="1"/>
          </p:nvPr>
        </p:nvSpPr>
        <p:spPr>
          <a:xfrm>
            <a:off x="457200" y="1749324"/>
            <a:ext cx="8229600" cy="4525963"/>
          </a:xfrm>
        </p:spPr>
        <p:txBody>
          <a:bodyPr>
            <a:normAutofit/>
          </a:bodyPr>
          <a:lstStyle/>
          <a:p>
            <a:pPr marL="0" indent="0" algn="just" fontAlgn="t">
              <a:buNone/>
            </a:pPr>
            <a:r>
              <a:rPr lang="ar-SA" sz="4400" b="1" dirty="0" smtClean="0"/>
              <a:t>هي مجموعة من القيم والآليات التي تهدف إلى خلق ثقافة وسلوك لائقين فيما يخص </a:t>
            </a:r>
            <a:r>
              <a:rPr lang="ar-IQ" sz="4400" b="1" dirty="0" smtClean="0"/>
              <a:t>الاعتراف بالملكية الفكرية للباحثين  من افكار وابحاث واعمال منشورة، ويشار لها احيانا بانها ميثاق اخلاقي لضمان حقوق الاخرين.</a:t>
            </a:r>
            <a:endParaRPr lang="ar-IQ" sz="4400" dirty="0" smtClean="0"/>
          </a:p>
          <a:p>
            <a:pPr marL="514350" indent="-514350" fontAlgn="t">
              <a:buFont typeface="+mj-lt"/>
              <a:buAutoNum type="arabicPeriod"/>
            </a:pPr>
            <a:endParaRPr lang="en-US" sz="4400" dirty="0"/>
          </a:p>
          <a:p>
            <a:pPr marL="0" indent="0" fontAlgn="t">
              <a:buNone/>
            </a:pPr>
            <a:endParaRPr lang="en-US" sz="4400" dirty="0"/>
          </a:p>
        </p:txBody>
      </p:sp>
    </p:spTree>
    <p:extLst>
      <p:ext uri="{BB962C8B-B14F-4D97-AF65-F5344CB8AC3E}">
        <p14:creationId xmlns:p14="http://schemas.microsoft.com/office/powerpoint/2010/main" val="2911833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2592" y="122211"/>
            <a:ext cx="4258816" cy="1143000"/>
          </a:xfrm>
        </p:spPr>
        <p:txBody>
          <a:bodyPr>
            <a:noAutofit/>
          </a:bodyPr>
          <a:lstStyle/>
          <a:p>
            <a:r>
              <a:rPr lang="ar-IQ" sz="3600" b="1" dirty="0">
                <a:solidFill>
                  <a:srgbClr val="00B050"/>
                </a:solidFill>
                <a:effectLst>
                  <a:outerShdw blurRad="38100" dist="38100" dir="2700000" algn="tl">
                    <a:srgbClr val="000000">
                      <a:alpha val="43137"/>
                    </a:srgbClr>
                  </a:outerShdw>
                </a:effectLst>
              </a:rPr>
              <a:t>خيانة الأمانة </a:t>
            </a:r>
            <a:r>
              <a:rPr lang="ar-IQ" sz="3600" b="1" dirty="0" smtClean="0">
                <a:solidFill>
                  <a:srgbClr val="00B050"/>
                </a:solidFill>
                <a:effectLst>
                  <a:outerShdw blurRad="38100" dist="38100" dir="2700000" algn="tl">
                    <a:srgbClr val="000000">
                      <a:alpha val="43137"/>
                    </a:srgbClr>
                  </a:outerShdw>
                </a:effectLst>
              </a:rPr>
              <a:t>الأكاديمية  </a:t>
            </a:r>
            <a:r>
              <a:rPr lang="en-US" sz="3600" b="1" dirty="0">
                <a:solidFill>
                  <a:srgbClr val="00B050"/>
                </a:solidFill>
                <a:effectLst>
                  <a:outerShdw blurRad="38100" dist="38100" dir="2700000" algn="tl">
                    <a:srgbClr val="000000">
                      <a:alpha val="43137"/>
                    </a:srgbClr>
                  </a:outerShdw>
                </a:effectLst>
              </a:rPr>
              <a:t>Academic Dishonesty</a:t>
            </a:r>
            <a:endParaRPr lang="ar-IQ" sz="3600" b="1" dirty="0">
              <a:solidFill>
                <a:srgbClr val="00B05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844825"/>
            <a:ext cx="8229600" cy="3384376"/>
          </a:xfrm>
        </p:spPr>
        <p:txBody>
          <a:bodyPr/>
          <a:lstStyle/>
          <a:p>
            <a:pPr marL="0" indent="0" algn="just">
              <a:buNone/>
            </a:pPr>
            <a:r>
              <a:rPr lang="ar-IQ" sz="4000" b="1" dirty="0" smtClean="0"/>
              <a:t>تشمل </a:t>
            </a:r>
            <a:r>
              <a:rPr lang="ar-IQ" sz="4000" b="1" dirty="0"/>
              <a:t>خيانة الأمانة الأكاديمية "الغش"، "الاحتيال</a:t>
            </a:r>
            <a:r>
              <a:rPr lang="ar-IQ" sz="4000" b="1" dirty="0" smtClean="0"/>
              <a:t>"، </a:t>
            </a:r>
            <a:r>
              <a:rPr lang="ar-IQ" sz="4000" b="1" dirty="0"/>
              <a:t>"الانتحال</a:t>
            </a:r>
            <a:r>
              <a:rPr lang="ar-IQ" sz="4000" b="1" dirty="0" smtClean="0"/>
              <a:t>" و"سرقة</a:t>
            </a:r>
            <a:r>
              <a:rPr lang="ar-IQ" sz="4000" b="1" dirty="0"/>
              <a:t>"</a:t>
            </a:r>
            <a:r>
              <a:rPr lang="ar-IQ" sz="4000" b="1" dirty="0" smtClean="0"/>
              <a:t> </a:t>
            </a:r>
            <a:r>
              <a:rPr lang="ar-IQ" sz="4000" b="1" dirty="0"/>
              <a:t>الأفكار وغيرها من أشكال الملكية الفكرية - سواء كانت نشرت أو لم </a:t>
            </a:r>
            <a:r>
              <a:rPr lang="ar-IQ" sz="4000" b="1" dirty="0" smtClean="0"/>
              <a:t>تنشر</a:t>
            </a:r>
            <a:r>
              <a:rPr lang="ar-IQ" dirty="0" smtClean="0"/>
              <a:t>.</a:t>
            </a:r>
            <a:endParaRPr lang="ar-IQ" dirty="0"/>
          </a:p>
        </p:txBody>
      </p:sp>
    </p:spTree>
    <p:extLst>
      <p:ext uri="{BB962C8B-B14F-4D97-AF65-F5344CB8AC3E}">
        <p14:creationId xmlns:p14="http://schemas.microsoft.com/office/powerpoint/2010/main" val="32621516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763688" y="312966"/>
            <a:ext cx="6192688" cy="1099809"/>
          </a:xfrm>
        </p:spPr>
        <p:txBody>
          <a:bodyPr>
            <a:normAutofit fontScale="90000"/>
          </a:bodyPr>
          <a:lstStyle/>
          <a:p>
            <a:r>
              <a:rPr lang="ar-IQ" b="1" dirty="0" smtClean="0">
                <a:solidFill>
                  <a:srgbClr val="00B050"/>
                </a:solidFill>
                <a:effectLst>
                  <a:outerShdw blurRad="38100" dist="38100" dir="2700000" algn="tl">
                    <a:srgbClr val="000000">
                      <a:alpha val="43137"/>
                    </a:srgbClr>
                  </a:outerShdw>
                </a:effectLst>
              </a:rPr>
              <a:t>الانتحال (الاسـتلال)</a:t>
            </a:r>
            <a:br>
              <a:rPr lang="ar-IQ" b="1" dirty="0" smtClean="0">
                <a:solidFill>
                  <a:srgbClr val="00B050"/>
                </a:solidFill>
                <a:effectLst>
                  <a:outerShdw blurRad="38100" dist="38100" dir="2700000" algn="tl">
                    <a:srgbClr val="000000">
                      <a:alpha val="43137"/>
                    </a:srgbClr>
                  </a:outerShdw>
                </a:effectLst>
              </a:rPr>
            </a:br>
            <a:r>
              <a:rPr lang="en-US" b="1" dirty="0" smtClean="0">
                <a:solidFill>
                  <a:srgbClr val="00B050"/>
                </a:solidFill>
                <a:effectLst>
                  <a:outerShdw blurRad="38100" dist="38100" dir="2700000" algn="tl">
                    <a:srgbClr val="000000">
                      <a:alpha val="43137"/>
                    </a:srgbClr>
                  </a:outerShdw>
                </a:effectLst>
              </a:rPr>
              <a:t>PLAGIARISM </a:t>
            </a:r>
            <a:r>
              <a:rPr lang="ar-IQ" b="1" dirty="0" smtClean="0">
                <a:solidFill>
                  <a:srgbClr val="00B050"/>
                </a:solidFill>
                <a:effectLst>
                  <a:outerShdw blurRad="38100" dist="38100" dir="2700000" algn="tl">
                    <a:srgbClr val="000000">
                      <a:alpha val="43137"/>
                    </a:srgbClr>
                  </a:outerShdw>
                </a:effectLst>
              </a:rPr>
              <a:t> </a:t>
            </a:r>
            <a:endParaRPr lang="en-US" b="1" dirty="0">
              <a:solidFill>
                <a:srgbClr val="00B050"/>
              </a:solidFill>
              <a:effectLst>
                <a:outerShdw blurRad="38100" dist="38100" dir="2700000" algn="tl">
                  <a:srgbClr val="000000">
                    <a:alpha val="43137"/>
                  </a:srgbClr>
                </a:outerShdw>
              </a:effectLst>
            </a:endParaRPr>
          </a:p>
        </p:txBody>
      </p:sp>
      <p:sp>
        <p:nvSpPr>
          <p:cNvPr id="3" name="عنصر نائب للمحتوى 2"/>
          <p:cNvSpPr>
            <a:spLocks noGrp="1"/>
          </p:cNvSpPr>
          <p:nvPr>
            <p:ph idx="1"/>
          </p:nvPr>
        </p:nvSpPr>
        <p:spPr>
          <a:xfrm>
            <a:off x="251520" y="1600200"/>
            <a:ext cx="8640960" cy="4525963"/>
          </a:xfrm>
        </p:spPr>
        <p:txBody>
          <a:bodyPr>
            <a:normAutofit/>
          </a:bodyPr>
          <a:lstStyle/>
          <a:p>
            <a:pPr algn="just"/>
            <a:r>
              <a:rPr lang="ar-IQ" b="1" dirty="0">
                <a:solidFill>
                  <a:srgbClr val="FF0000"/>
                </a:solidFill>
              </a:rPr>
              <a:t>الانتحال </a:t>
            </a:r>
            <a:r>
              <a:rPr lang="ar-IQ" b="1" dirty="0" smtClean="0">
                <a:solidFill>
                  <a:srgbClr val="FF0000"/>
                </a:solidFill>
              </a:rPr>
              <a:t>(الاستلال) هو </a:t>
            </a:r>
            <a:r>
              <a:rPr lang="ar-IQ" b="1" dirty="0">
                <a:solidFill>
                  <a:srgbClr val="FF0000"/>
                </a:solidFill>
              </a:rPr>
              <a:t>أمر خطير جدا </a:t>
            </a:r>
            <a:r>
              <a:rPr lang="ar-IQ" b="1" dirty="0" smtClean="0">
                <a:solidFill>
                  <a:srgbClr val="FF0000"/>
                </a:solidFill>
              </a:rPr>
              <a:t>من الممكن </a:t>
            </a:r>
            <a:r>
              <a:rPr lang="ar-IQ" b="1" dirty="0">
                <a:solidFill>
                  <a:srgbClr val="FF0000"/>
                </a:solidFill>
              </a:rPr>
              <a:t>أن </a:t>
            </a:r>
            <a:r>
              <a:rPr lang="ar-IQ" b="1" dirty="0" smtClean="0">
                <a:solidFill>
                  <a:srgbClr val="FF0000"/>
                </a:solidFill>
              </a:rPr>
              <a:t>يؤدي </a:t>
            </a:r>
            <a:r>
              <a:rPr lang="ar-IQ" b="1" dirty="0">
                <a:solidFill>
                  <a:srgbClr val="FF0000"/>
                </a:solidFill>
              </a:rPr>
              <a:t>إلى عواقب غير سارة </a:t>
            </a:r>
            <a:r>
              <a:rPr lang="ar-IQ" b="1" dirty="0" smtClean="0">
                <a:solidFill>
                  <a:srgbClr val="FF0000"/>
                </a:solidFill>
              </a:rPr>
              <a:t>للغاية ويطلق ذلك على قيام الشخص  </a:t>
            </a:r>
            <a:r>
              <a:rPr lang="ar-IQ" b="1" dirty="0">
                <a:solidFill>
                  <a:srgbClr val="FF0000"/>
                </a:solidFill>
              </a:rPr>
              <a:t>بإستخدام أفكار واعمال الاخرين ونسبها </a:t>
            </a:r>
            <a:r>
              <a:rPr lang="ar-IQ" b="1" dirty="0" smtClean="0">
                <a:solidFill>
                  <a:srgbClr val="FF0000"/>
                </a:solidFill>
              </a:rPr>
              <a:t>له</a:t>
            </a:r>
            <a:r>
              <a:rPr lang="ar-IQ" b="1" dirty="0">
                <a:solidFill>
                  <a:srgbClr val="FF0000"/>
                </a:solidFill>
              </a:rPr>
              <a:t> </a:t>
            </a:r>
            <a:r>
              <a:rPr lang="ar-IQ" b="1" dirty="0" smtClean="0">
                <a:solidFill>
                  <a:srgbClr val="FF0000"/>
                </a:solidFill>
              </a:rPr>
              <a:t>وبالتالي فالانتحال هو سرقة جهود الاخرين.</a:t>
            </a:r>
            <a:endParaRPr lang="en-US" b="1" dirty="0">
              <a:solidFill>
                <a:srgbClr val="FF0000"/>
              </a:solidFill>
            </a:endParaRPr>
          </a:p>
          <a:p>
            <a:pPr marL="0" indent="0" algn="just">
              <a:buNone/>
            </a:pPr>
            <a:r>
              <a:rPr lang="ar-IQ" b="1" dirty="0" smtClean="0">
                <a:solidFill>
                  <a:srgbClr val="7030A0"/>
                </a:solidFill>
              </a:rPr>
              <a:t>وتعريف اخر للانتحال هو تبني شخص لأفكار او كتابات او اختراعات شخص اخر والتصرف بها كما لو كانت نتاجه الخاص دون الاشارة الى مصادرها , سواء كان ذلك بقصد او بغير قصد.</a:t>
            </a:r>
            <a:endParaRPr lang="en-US" b="1" dirty="0">
              <a:solidFill>
                <a:srgbClr val="7030A0"/>
              </a:solidFill>
            </a:endParaRPr>
          </a:p>
        </p:txBody>
      </p:sp>
    </p:spTree>
    <p:extLst>
      <p:ext uri="{BB962C8B-B14F-4D97-AF65-F5344CB8AC3E}">
        <p14:creationId xmlns:p14="http://schemas.microsoft.com/office/powerpoint/2010/main" val="195250556"/>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15616" y="366328"/>
            <a:ext cx="6131024" cy="778098"/>
          </a:xfrm>
        </p:spPr>
        <p:txBody>
          <a:bodyPr/>
          <a:lstStyle/>
          <a:p>
            <a:r>
              <a:rPr lang="ar-IQ" b="1" dirty="0" smtClean="0">
                <a:solidFill>
                  <a:srgbClr val="00B050"/>
                </a:solidFill>
                <a:effectLst>
                  <a:outerShdw blurRad="38100" dist="38100" dir="2700000" algn="tl">
                    <a:srgbClr val="000000">
                      <a:alpha val="43137"/>
                    </a:srgbClr>
                  </a:outerShdw>
                </a:effectLst>
              </a:rPr>
              <a:t>ما هي اشكال الانتحال (الاستلال)</a:t>
            </a:r>
            <a:endParaRPr lang="en-US" b="1" dirty="0">
              <a:solidFill>
                <a:srgbClr val="00B050"/>
              </a:solidFill>
              <a:effectLst>
                <a:outerShdw blurRad="38100" dist="38100" dir="2700000" algn="tl">
                  <a:srgbClr val="000000">
                    <a:alpha val="43137"/>
                  </a:srgbClr>
                </a:outerShdw>
              </a:effectLst>
            </a:endParaRPr>
          </a:p>
        </p:txBody>
      </p:sp>
      <p:sp>
        <p:nvSpPr>
          <p:cNvPr id="3" name="عنصر نائب للمحتوى 2"/>
          <p:cNvSpPr>
            <a:spLocks noGrp="1"/>
          </p:cNvSpPr>
          <p:nvPr>
            <p:ph idx="1"/>
          </p:nvPr>
        </p:nvSpPr>
        <p:spPr>
          <a:xfrm>
            <a:off x="457200" y="1499804"/>
            <a:ext cx="8229600" cy="5025540"/>
          </a:xfrm>
        </p:spPr>
        <p:txBody>
          <a:bodyPr>
            <a:noAutofit/>
          </a:bodyPr>
          <a:lstStyle/>
          <a:p>
            <a:pPr marL="0" lvl="0" indent="0" algn="just">
              <a:lnSpc>
                <a:spcPct val="120000"/>
              </a:lnSpc>
              <a:buNone/>
            </a:pPr>
            <a:endParaRPr lang="en-US" sz="1000" dirty="0"/>
          </a:p>
          <a:p>
            <a:pPr marL="0" lvl="0" indent="0" algn="just">
              <a:buNone/>
            </a:pPr>
            <a:endParaRPr lang="en-US" sz="1000" dirty="0" smtClean="0">
              <a:latin typeface="Arial" panose="020B0604020202020204" pitchFamily="34" charset="0"/>
              <a:cs typeface="Arial" panose="020B0604020202020204" pitchFamily="34" charset="0"/>
            </a:endParaRPr>
          </a:p>
          <a:p>
            <a:pPr marL="0" indent="0" algn="just">
              <a:buNone/>
            </a:pPr>
            <a:r>
              <a:rPr lang="ar-IQ" sz="3600" dirty="0" smtClean="0"/>
              <a:t>1 – الانتحال الكلي: وهو اخذ العمل بالكامل من باحث او كاتب ما ونسبه للمنتحل</a:t>
            </a:r>
          </a:p>
          <a:p>
            <a:pPr marL="514350" indent="-514350" algn="just">
              <a:buAutoNum type="arabicPlain" startAt="2"/>
            </a:pPr>
            <a:r>
              <a:rPr lang="ar-IQ" sz="3600" dirty="0" smtClean="0"/>
              <a:t>- الانتحال الجزئي : وهو النقل الحرفي </a:t>
            </a:r>
            <a:r>
              <a:rPr lang="ar-IQ" sz="3600" dirty="0" err="1" smtClean="0"/>
              <a:t>لافكار</a:t>
            </a:r>
            <a:r>
              <a:rPr lang="ar-IQ" sz="3600" dirty="0" smtClean="0"/>
              <a:t> او جمل من اشخاص اخرين , او كتابة تلك الافكار والجمل مع تغيير </a:t>
            </a:r>
            <a:r>
              <a:rPr lang="ar-IQ" sz="3600" dirty="0" err="1" smtClean="0"/>
              <a:t>للاسلوب</a:t>
            </a:r>
            <a:r>
              <a:rPr lang="ar-IQ" sz="3600" dirty="0" smtClean="0"/>
              <a:t> الكتابي دون ذكر صاحبها الاصلي ويمكن اعتبار الترجمة دون الاشارة الى المراجع داخلة تحت هذا النوع من الانتحال</a:t>
            </a:r>
          </a:p>
        </p:txBody>
      </p:sp>
    </p:spTree>
    <p:extLst>
      <p:ext uri="{BB962C8B-B14F-4D97-AF65-F5344CB8AC3E}">
        <p14:creationId xmlns:p14="http://schemas.microsoft.com/office/powerpoint/2010/main" val="207464812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15616" y="366328"/>
            <a:ext cx="6131024" cy="778098"/>
          </a:xfrm>
        </p:spPr>
        <p:txBody>
          <a:bodyPr/>
          <a:lstStyle/>
          <a:p>
            <a:r>
              <a:rPr lang="ar-IQ" b="1" dirty="0" smtClean="0">
                <a:solidFill>
                  <a:srgbClr val="00B050"/>
                </a:solidFill>
                <a:effectLst>
                  <a:outerShdw blurRad="38100" dist="38100" dir="2700000" algn="tl">
                    <a:srgbClr val="000000">
                      <a:alpha val="43137"/>
                    </a:srgbClr>
                  </a:outerShdw>
                </a:effectLst>
              </a:rPr>
              <a:t>ما هي اشكال الانتحال (الاستلال)</a:t>
            </a:r>
            <a:endParaRPr lang="en-US" b="1" dirty="0">
              <a:solidFill>
                <a:srgbClr val="00B050"/>
              </a:solidFill>
              <a:effectLst>
                <a:outerShdw blurRad="38100" dist="38100" dir="2700000" algn="tl">
                  <a:srgbClr val="000000">
                    <a:alpha val="43137"/>
                  </a:srgbClr>
                </a:outerShdw>
              </a:effectLst>
            </a:endParaRPr>
          </a:p>
        </p:txBody>
      </p:sp>
      <p:sp>
        <p:nvSpPr>
          <p:cNvPr id="3" name="عنصر نائب للمحتوى 2"/>
          <p:cNvSpPr>
            <a:spLocks noGrp="1"/>
          </p:cNvSpPr>
          <p:nvPr>
            <p:ph idx="1"/>
          </p:nvPr>
        </p:nvSpPr>
        <p:spPr>
          <a:xfrm>
            <a:off x="251520" y="1196752"/>
            <a:ext cx="8640960" cy="5472608"/>
          </a:xfrm>
        </p:spPr>
        <p:txBody>
          <a:bodyPr>
            <a:noAutofit/>
          </a:bodyPr>
          <a:lstStyle/>
          <a:p>
            <a:pPr marL="0" indent="0" algn="just">
              <a:buNone/>
            </a:pPr>
            <a:r>
              <a:rPr lang="ar-IQ" sz="3600" dirty="0" smtClean="0">
                <a:solidFill>
                  <a:schemeClr val="accent2">
                    <a:lumMod val="75000"/>
                  </a:schemeClr>
                </a:solidFill>
              </a:rPr>
              <a:t>3- الانتحال الذاتي: هنا يقوم الباحث بانتحال بعض الجمل والافكار من بحوثه القديمة واعادة صياغتها ببحوث جديدة</a:t>
            </a:r>
            <a:endParaRPr lang="ar-IQ" sz="3600" dirty="0">
              <a:solidFill>
                <a:schemeClr val="accent2">
                  <a:lumMod val="75000"/>
                </a:schemeClr>
              </a:solidFill>
            </a:endParaRPr>
          </a:p>
          <a:p>
            <a:pPr marL="0" indent="0" algn="just">
              <a:buNone/>
            </a:pPr>
            <a:r>
              <a:rPr lang="ar-IQ" sz="4000" dirty="0" smtClean="0">
                <a:solidFill>
                  <a:schemeClr val="tx2">
                    <a:lumMod val="60000"/>
                    <a:lumOff val="40000"/>
                  </a:schemeClr>
                </a:solidFill>
              </a:rPr>
              <a:t>4 - الانتحال الادنى: اي انتحال الافكار وصياغتها بصيغة لغوية مختلفة دون توثيق المصدر الاصلي</a:t>
            </a:r>
            <a:endParaRPr lang="ar-IQ" sz="4000" dirty="0">
              <a:solidFill>
                <a:schemeClr val="tx2">
                  <a:lumMod val="60000"/>
                  <a:lumOff val="40000"/>
                </a:schemeClr>
              </a:solidFill>
            </a:endParaRPr>
          </a:p>
          <a:p>
            <a:pPr marL="0" indent="0" algn="just">
              <a:buNone/>
            </a:pPr>
            <a:r>
              <a:rPr lang="ar-IQ" sz="4000" dirty="0" smtClean="0">
                <a:solidFill>
                  <a:srgbClr val="00B050"/>
                </a:solidFill>
              </a:rPr>
              <a:t>5 -الانتحال </a:t>
            </a:r>
            <a:r>
              <a:rPr lang="ar-IQ" sz="4000" dirty="0">
                <a:solidFill>
                  <a:srgbClr val="00B050"/>
                </a:solidFill>
              </a:rPr>
              <a:t>في </a:t>
            </a:r>
            <a:r>
              <a:rPr lang="ar-IQ" sz="4000" dirty="0" smtClean="0">
                <a:solidFill>
                  <a:srgbClr val="00B050"/>
                </a:solidFill>
              </a:rPr>
              <a:t>المراجع: وتكون باستخدام مراجع خاطئة او مراجع لا تتطابق مع النص نهائيا</a:t>
            </a:r>
          </a:p>
          <a:p>
            <a:pPr marL="0" indent="0" algn="just">
              <a:buNone/>
            </a:pPr>
            <a:r>
              <a:rPr lang="ar-IQ" sz="3600" dirty="0" smtClean="0">
                <a:solidFill>
                  <a:srgbClr val="FF0000"/>
                </a:solidFill>
              </a:rPr>
              <a:t>6- الترجمة العكسية: اي يقوم الشخص بسرقة بحث ونشره بلغة اجنبية</a:t>
            </a:r>
            <a:endParaRPr lang="en-US" sz="3600" dirty="0">
              <a:solidFill>
                <a:srgbClr val="FF0000"/>
              </a:solidFill>
            </a:endParaRPr>
          </a:p>
          <a:p>
            <a:pPr marL="0" indent="0" algn="just">
              <a:buNone/>
            </a:pP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2159566"/>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700808"/>
            <a:ext cx="8229600" cy="4680520"/>
          </a:xfrm>
        </p:spPr>
        <p:txBody>
          <a:bodyPr>
            <a:noAutofit/>
          </a:bodyPr>
          <a:lstStyle/>
          <a:p>
            <a:pPr marL="0" indent="0" algn="just">
              <a:buNone/>
            </a:pPr>
            <a:r>
              <a:rPr lang="ar-IQ" sz="4400" dirty="0">
                <a:solidFill>
                  <a:srgbClr val="C00000"/>
                </a:solidFill>
                <a:latin typeface="Arial" panose="020B0604020202020204" pitchFamily="34" charset="0"/>
              </a:rPr>
              <a:t>عندما نرغب في إدخال أفكار شخص آخر في </a:t>
            </a:r>
            <a:r>
              <a:rPr lang="ar-IQ" sz="4400" dirty="0" smtClean="0">
                <a:solidFill>
                  <a:srgbClr val="C00000"/>
                </a:solidFill>
                <a:latin typeface="Arial" panose="020B0604020202020204" pitchFamily="34" charset="0"/>
              </a:rPr>
              <a:t>البحث الخاص </a:t>
            </a:r>
            <a:r>
              <a:rPr lang="ar-IQ" sz="4400" dirty="0">
                <a:solidFill>
                  <a:srgbClr val="C00000"/>
                </a:solidFill>
                <a:latin typeface="Arial" panose="020B0604020202020204" pitchFamily="34" charset="0"/>
              </a:rPr>
              <a:t>بنا يجب علينا إما </a:t>
            </a:r>
            <a:r>
              <a:rPr lang="ar-IQ" sz="4400" dirty="0" smtClean="0">
                <a:solidFill>
                  <a:srgbClr val="C00000"/>
                </a:solidFill>
                <a:latin typeface="Arial" panose="020B0604020202020204" pitchFamily="34" charset="0"/>
              </a:rPr>
              <a:t>اعادة صياغة </a:t>
            </a:r>
            <a:r>
              <a:rPr lang="ar-IQ" sz="4400" dirty="0">
                <a:solidFill>
                  <a:srgbClr val="C00000"/>
                </a:solidFill>
                <a:latin typeface="Arial" panose="020B0604020202020204" pitchFamily="34" charset="0"/>
              </a:rPr>
              <a:t>الفكرة </a:t>
            </a:r>
            <a:r>
              <a:rPr lang="ar-IQ" sz="4400" dirty="0" smtClean="0">
                <a:solidFill>
                  <a:srgbClr val="C00000"/>
                </a:solidFill>
                <a:latin typeface="Arial" panose="020B0604020202020204" pitchFamily="34" charset="0"/>
              </a:rPr>
              <a:t>بأسلوبنا الخاص </a:t>
            </a:r>
            <a:r>
              <a:rPr lang="ar-IQ" sz="4400" dirty="0">
                <a:solidFill>
                  <a:srgbClr val="C00000"/>
                </a:solidFill>
                <a:latin typeface="Arial" panose="020B0604020202020204" pitchFamily="34" charset="0"/>
              </a:rPr>
              <a:t>أو استخدام علامات الاقتباس </a:t>
            </a:r>
            <a:r>
              <a:rPr lang="ar-IQ" sz="4400" dirty="0" smtClean="0">
                <a:solidFill>
                  <a:srgbClr val="C00000"/>
                </a:solidFill>
                <a:latin typeface="Arial" panose="020B0604020202020204" pitchFamily="34" charset="0"/>
              </a:rPr>
              <a:t>المباشرة </a:t>
            </a:r>
            <a:r>
              <a:rPr lang="ar-IQ" sz="4400" dirty="0" smtClean="0">
                <a:solidFill>
                  <a:srgbClr val="C00000"/>
                </a:solidFill>
                <a:latin typeface="Calibri"/>
              </a:rPr>
              <a:t>″ ″ للنص المقتبس</a:t>
            </a:r>
            <a:r>
              <a:rPr lang="ar-IQ" sz="4400" dirty="0" smtClean="0">
                <a:solidFill>
                  <a:srgbClr val="C00000"/>
                </a:solidFill>
                <a:latin typeface="Arial" panose="020B0604020202020204" pitchFamily="34" charset="0"/>
              </a:rPr>
              <a:t>. </a:t>
            </a:r>
            <a:r>
              <a:rPr lang="ar-IQ" sz="4400" dirty="0">
                <a:solidFill>
                  <a:srgbClr val="C00000"/>
                </a:solidFill>
                <a:latin typeface="Arial" panose="020B0604020202020204" pitchFamily="34" charset="0"/>
              </a:rPr>
              <a:t>وبغض النظر عما إذا استخدمت </a:t>
            </a:r>
            <a:r>
              <a:rPr lang="ar-IQ" sz="4400" dirty="0" smtClean="0">
                <a:solidFill>
                  <a:srgbClr val="C00000"/>
                </a:solidFill>
                <a:latin typeface="Arial" panose="020B0604020202020204" pitchFamily="34" charset="0"/>
              </a:rPr>
              <a:t>الاقتباس المباشر أو </a:t>
            </a:r>
            <a:r>
              <a:rPr lang="ar-IQ" sz="4400" dirty="0">
                <a:solidFill>
                  <a:srgbClr val="C00000"/>
                </a:solidFill>
                <a:latin typeface="Arial" panose="020B0604020202020204" pitchFamily="34" charset="0"/>
              </a:rPr>
              <a:t>إعادة الصياغة، يجب </a:t>
            </a:r>
            <a:r>
              <a:rPr lang="ar-IQ" sz="4400" dirty="0" smtClean="0">
                <a:solidFill>
                  <a:srgbClr val="C00000"/>
                </a:solidFill>
                <a:latin typeface="Arial" panose="020B0604020202020204" pitchFamily="34" charset="0"/>
              </a:rPr>
              <a:t>توثيق المصدر </a:t>
            </a:r>
            <a:r>
              <a:rPr lang="ar-IQ" sz="4400" dirty="0">
                <a:solidFill>
                  <a:srgbClr val="C00000"/>
                </a:solidFill>
                <a:latin typeface="Arial" panose="020B0604020202020204" pitchFamily="34" charset="0"/>
              </a:rPr>
              <a:t>الأصلي </a:t>
            </a:r>
            <a:r>
              <a:rPr lang="ar-IQ" sz="4400" dirty="0" smtClean="0">
                <a:solidFill>
                  <a:srgbClr val="C00000"/>
                </a:solidFill>
                <a:latin typeface="Arial" panose="020B0604020202020204" pitchFamily="34" charset="0"/>
              </a:rPr>
              <a:t>الذي تم الاقتباس منه.</a:t>
            </a:r>
            <a:endParaRPr lang="en-US" sz="4400" dirty="0">
              <a:solidFill>
                <a:srgbClr val="C00000"/>
              </a:solidFill>
              <a:latin typeface="Arial" panose="020B0604020202020204" pitchFamily="34" charset="0"/>
              <a:cs typeface="Arial" panose="020B0604020202020204" pitchFamily="34" charset="0"/>
            </a:endParaRPr>
          </a:p>
        </p:txBody>
      </p:sp>
      <p:sp>
        <p:nvSpPr>
          <p:cNvPr id="4" name="عنوان 1"/>
          <p:cNvSpPr>
            <a:spLocks noGrp="1"/>
          </p:cNvSpPr>
          <p:nvPr>
            <p:ph type="title"/>
          </p:nvPr>
        </p:nvSpPr>
        <p:spPr>
          <a:xfrm>
            <a:off x="1259632" y="332656"/>
            <a:ext cx="5832648" cy="1084982"/>
          </a:xfrm>
        </p:spPr>
        <p:txBody>
          <a:bodyPr>
            <a:noAutofit/>
          </a:bodyPr>
          <a:lstStyle/>
          <a:p>
            <a:r>
              <a:rPr lang="ar-IQ" sz="4000" b="1" dirty="0" smtClean="0">
                <a:solidFill>
                  <a:schemeClr val="tx2">
                    <a:lumMod val="75000"/>
                  </a:schemeClr>
                </a:solidFill>
                <a:effectLst>
                  <a:outerShdw blurRad="38100" dist="38100" dir="2700000" algn="tl">
                    <a:srgbClr val="000000">
                      <a:alpha val="43137"/>
                    </a:srgbClr>
                  </a:outerShdw>
                </a:effectLst>
              </a:rPr>
              <a:t>النقطة الرئيسية التي يجب أخذها بنظر الاعتبار</a:t>
            </a:r>
            <a:endParaRPr lang="en-US" sz="4000" b="1" dirty="0">
              <a:solidFill>
                <a:schemeClr val="tx2">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44110946"/>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79512" y="260648"/>
            <a:ext cx="8640960" cy="6336704"/>
          </a:xfrm>
        </p:spPr>
        <p:txBody>
          <a:bodyPr>
            <a:normAutofit/>
          </a:bodyPr>
          <a:lstStyle/>
          <a:p>
            <a:pPr marL="0" indent="0" algn="ctr">
              <a:buNone/>
            </a:pPr>
            <a:r>
              <a:rPr lang="ar-IQ" sz="4000" dirty="0" smtClean="0">
                <a:solidFill>
                  <a:srgbClr val="FF0000"/>
                </a:solidFill>
              </a:rPr>
              <a:t>اسباب الانتحال العلمي</a:t>
            </a:r>
          </a:p>
          <a:p>
            <a:pPr marL="0" indent="0">
              <a:buNone/>
            </a:pPr>
            <a:r>
              <a:rPr lang="ar-IQ" dirty="0" smtClean="0">
                <a:solidFill>
                  <a:schemeClr val="tx2"/>
                </a:solidFill>
              </a:rPr>
              <a:t>1-  </a:t>
            </a:r>
            <a:r>
              <a:rPr lang="ar-IQ" dirty="0">
                <a:solidFill>
                  <a:schemeClr val="tx2"/>
                </a:solidFill>
              </a:rPr>
              <a:t>نقص المهارة البحثية </a:t>
            </a:r>
          </a:p>
          <a:p>
            <a:pPr marL="0" indent="0">
              <a:buNone/>
            </a:pPr>
            <a:r>
              <a:rPr lang="ar-IQ" dirty="0" smtClean="0">
                <a:solidFill>
                  <a:schemeClr val="tx2"/>
                </a:solidFill>
              </a:rPr>
              <a:t>2- انتشار المعلومات والمصادر المختلفة عبر الانترنت</a:t>
            </a:r>
          </a:p>
          <a:p>
            <a:pPr marL="0" indent="0">
              <a:buNone/>
            </a:pPr>
            <a:r>
              <a:rPr lang="ar-IQ" dirty="0" smtClean="0">
                <a:solidFill>
                  <a:schemeClr val="tx2"/>
                </a:solidFill>
              </a:rPr>
              <a:t>2- عدم المام الباحث بمفهوم وخطورة الانتحال العلمي</a:t>
            </a:r>
          </a:p>
          <a:p>
            <a:pPr marL="0" indent="0">
              <a:buNone/>
            </a:pPr>
            <a:r>
              <a:rPr lang="ar-IQ" sz="3600" dirty="0" smtClean="0">
                <a:solidFill>
                  <a:schemeClr val="tx2"/>
                </a:solidFill>
              </a:rPr>
              <a:t>3- انهماك الطالب بالدراسة والامتحانات وعدم وجود الوقت الكافي لعمل البحوث المكلف بها</a:t>
            </a:r>
          </a:p>
          <a:p>
            <a:pPr marL="0" indent="0">
              <a:buNone/>
            </a:pPr>
            <a:r>
              <a:rPr lang="ar-IQ" sz="3600" dirty="0" smtClean="0">
                <a:solidFill>
                  <a:schemeClr val="tx2"/>
                </a:solidFill>
              </a:rPr>
              <a:t>4- الشعور بالحاجة لعدم الظهور في صورة الفاشل ولذلك يقوم بسرقة جهود الاخرين ليظهر بصورة الناجح</a:t>
            </a:r>
          </a:p>
          <a:p>
            <a:pPr marL="0" indent="0">
              <a:buNone/>
            </a:pPr>
            <a:r>
              <a:rPr lang="ar-IQ" sz="3600" dirty="0" smtClean="0">
                <a:solidFill>
                  <a:schemeClr val="tx2"/>
                </a:solidFill>
              </a:rPr>
              <a:t>6- الاعتقاد بان الانتحال لن يلتفت اليه احد</a:t>
            </a:r>
          </a:p>
          <a:p>
            <a:pPr marL="0" indent="0">
              <a:buNone/>
            </a:pPr>
            <a:r>
              <a:rPr lang="ar-IQ" sz="3600" dirty="0" smtClean="0">
                <a:solidFill>
                  <a:schemeClr val="tx2"/>
                </a:solidFill>
              </a:rPr>
              <a:t>7- عدم القدرة على اعادة الصياغة </a:t>
            </a:r>
            <a:r>
              <a:rPr lang="ar-IQ" sz="3600" dirty="0" err="1" smtClean="0">
                <a:solidFill>
                  <a:schemeClr val="tx2"/>
                </a:solidFill>
              </a:rPr>
              <a:t>باسلوبه</a:t>
            </a:r>
            <a:r>
              <a:rPr lang="ar-IQ" sz="3600" dirty="0" smtClean="0">
                <a:solidFill>
                  <a:schemeClr val="tx2"/>
                </a:solidFill>
              </a:rPr>
              <a:t> الخاص</a:t>
            </a:r>
            <a:endParaRPr lang="en-US" sz="3600" dirty="0">
              <a:solidFill>
                <a:schemeClr val="tx2"/>
              </a:solidFill>
            </a:endParaRPr>
          </a:p>
        </p:txBody>
      </p:sp>
    </p:spTree>
    <p:extLst>
      <p:ext uri="{BB962C8B-B14F-4D97-AF65-F5344CB8AC3E}">
        <p14:creationId xmlns:p14="http://schemas.microsoft.com/office/powerpoint/2010/main" val="4054212652"/>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b="1" dirty="0" smtClean="0">
                <a:solidFill>
                  <a:srgbClr val="FF0000"/>
                </a:solidFill>
              </a:rPr>
              <a:t>اسباب اخرى للانتحال</a:t>
            </a:r>
            <a:endParaRPr lang="ar-IQ" b="1" dirty="0">
              <a:solidFill>
                <a:srgbClr val="FF0000"/>
              </a:solidFill>
            </a:endParaRPr>
          </a:p>
        </p:txBody>
      </p:sp>
      <p:sp>
        <p:nvSpPr>
          <p:cNvPr id="3" name="Content Placeholder 2"/>
          <p:cNvSpPr>
            <a:spLocks noGrp="1"/>
          </p:cNvSpPr>
          <p:nvPr>
            <p:ph idx="1"/>
          </p:nvPr>
        </p:nvSpPr>
        <p:spPr>
          <a:xfrm>
            <a:off x="179512" y="1412776"/>
            <a:ext cx="8712968" cy="5040560"/>
          </a:xfrm>
        </p:spPr>
        <p:txBody>
          <a:bodyPr>
            <a:normAutofit/>
          </a:bodyPr>
          <a:lstStyle/>
          <a:p>
            <a:r>
              <a:rPr lang="ar-IQ" dirty="0" smtClean="0"/>
              <a:t>ضعف </a:t>
            </a:r>
            <a:r>
              <a:rPr lang="ar-IQ" dirty="0" err="1" smtClean="0"/>
              <a:t>الواعز</a:t>
            </a:r>
            <a:r>
              <a:rPr lang="ar-IQ" dirty="0" smtClean="0"/>
              <a:t> الديني الاخلاقي ويرتبط ذلك بتربية الفرد ومحيطه.</a:t>
            </a:r>
          </a:p>
          <a:p>
            <a:r>
              <a:rPr lang="ar-IQ" dirty="0" smtClean="0"/>
              <a:t>انتشار عدم الرغبة بالقراءة والاطلاع المستمر اللازم للثقافة</a:t>
            </a:r>
          </a:p>
          <a:p>
            <a:r>
              <a:rPr lang="ar-IQ" dirty="0" smtClean="0"/>
              <a:t>عدم تكامل النظام التشريعي المقرر في بعض الدول لحماية المؤلفين وطنيين كانوا ام اجانب وعدم وجود رادع دنيوي</a:t>
            </a:r>
          </a:p>
          <a:p>
            <a:r>
              <a:rPr lang="ar-IQ" dirty="0" smtClean="0"/>
              <a:t>احساس السارق بانه لن يكشفه احد بحكم موقعه ونفوذه</a:t>
            </a:r>
          </a:p>
          <a:p>
            <a:r>
              <a:rPr lang="ar-IQ" dirty="0" smtClean="0"/>
              <a:t>حب التنافس في كثرة المؤلفات</a:t>
            </a:r>
          </a:p>
          <a:p>
            <a:r>
              <a:rPr lang="ar-IQ" dirty="0" smtClean="0"/>
              <a:t>التناقض الشديد في السلوك فهو امين في الجانب المادي لكن غير مؤتمن على الجانب العلمي</a:t>
            </a:r>
          </a:p>
          <a:p>
            <a:endParaRPr lang="ar-IQ" dirty="0" smtClean="0"/>
          </a:p>
          <a:p>
            <a:endParaRPr lang="ar-IQ" dirty="0"/>
          </a:p>
        </p:txBody>
      </p:sp>
    </p:spTree>
    <p:extLst>
      <p:ext uri="{BB962C8B-B14F-4D97-AF65-F5344CB8AC3E}">
        <p14:creationId xmlns:p14="http://schemas.microsoft.com/office/powerpoint/2010/main" val="21366099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315417"/>
            <a:ext cx="9361040" cy="7892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49808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51520" y="1340768"/>
            <a:ext cx="8640960" cy="5256584"/>
          </a:xfrm>
        </p:spPr>
        <p:txBody>
          <a:bodyPr>
            <a:normAutofit lnSpcReduction="10000"/>
          </a:bodyPr>
          <a:lstStyle/>
          <a:p>
            <a:pPr marL="0" indent="0">
              <a:buNone/>
            </a:pPr>
            <a:r>
              <a:rPr lang="ar-IQ" sz="4000" dirty="0" smtClean="0"/>
              <a:t>2- القص والنسخ من الانترنت او مصادر اخرى </a:t>
            </a:r>
          </a:p>
          <a:p>
            <a:pPr marL="0" indent="0">
              <a:buNone/>
            </a:pPr>
            <a:r>
              <a:rPr lang="ar-IQ" sz="4000" dirty="0" smtClean="0"/>
              <a:t>3- الاستعانة بشخص اخر في كتابة البحث في حين يفترض ان يكون العمل فرديا</a:t>
            </a:r>
          </a:p>
          <a:p>
            <a:pPr marL="0" indent="0">
              <a:buNone/>
            </a:pPr>
            <a:r>
              <a:rPr lang="ar-IQ" sz="4000" dirty="0" smtClean="0"/>
              <a:t>4- نسخ نتائج شخص اخر او تزويرها</a:t>
            </a:r>
          </a:p>
          <a:p>
            <a:pPr marL="0" indent="0">
              <a:buNone/>
            </a:pPr>
            <a:r>
              <a:rPr lang="ar-IQ" sz="4000" dirty="0" smtClean="0"/>
              <a:t>5- شراء ورقة بحثية من موقع الكتروني او الدفع لشخص ما ليقوم بكتابتها وتسليمها على انها لك</a:t>
            </a:r>
          </a:p>
          <a:p>
            <a:pPr marL="0" indent="0">
              <a:buNone/>
            </a:pPr>
            <a:r>
              <a:rPr lang="ar-IQ" sz="4000" dirty="0" smtClean="0"/>
              <a:t>6- اعادة الصياغة بشكل غير دقيق مما يجعلها قريبة جدا من الكتابة الاصلية</a:t>
            </a:r>
            <a:endParaRPr lang="en-US" sz="4000" dirty="0"/>
          </a:p>
        </p:txBody>
      </p:sp>
      <p:sp>
        <p:nvSpPr>
          <p:cNvPr id="4" name="عنوان 1"/>
          <p:cNvSpPr>
            <a:spLocks noGrp="1"/>
          </p:cNvSpPr>
          <p:nvPr>
            <p:ph type="title"/>
          </p:nvPr>
        </p:nvSpPr>
        <p:spPr>
          <a:xfrm>
            <a:off x="1403648" y="383925"/>
            <a:ext cx="5832648" cy="884835"/>
          </a:xfrm>
        </p:spPr>
        <p:txBody>
          <a:bodyPr>
            <a:normAutofit/>
          </a:bodyPr>
          <a:lstStyle/>
          <a:p>
            <a:r>
              <a:rPr lang="ar-IQ" sz="3200" b="1" dirty="0" smtClean="0">
                <a:solidFill>
                  <a:srgbClr val="00B050"/>
                </a:solidFill>
                <a:effectLst>
                  <a:outerShdw blurRad="38100" dist="38100" dir="2700000" algn="tl">
                    <a:srgbClr val="000000">
                      <a:alpha val="43137"/>
                    </a:srgbClr>
                  </a:outerShdw>
                </a:effectLst>
              </a:rPr>
              <a:t>ممارسات اخرى تعد انتحالا او سطوا علميا</a:t>
            </a:r>
            <a:endParaRPr lang="en-US" sz="3200" b="1" dirty="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6779680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solidFill>
                  <a:srgbClr val="FF0000"/>
                </a:solidFill>
              </a:rPr>
              <a:t>الطرق التقليدية في كشف الانتحال</a:t>
            </a:r>
            <a:endParaRPr lang="ar-IQ" dirty="0">
              <a:solidFill>
                <a:srgbClr val="FF0000"/>
              </a:solidFill>
            </a:endParaRPr>
          </a:p>
        </p:txBody>
      </p:sp>
      <p:sp>
        <p:nvSpPr>
          <p:cNvPr id="3" name="Content Placeholder 2"/>
          <p:cNvSpPr>
            <a:spLocks noGrp="1"/>
          </p:cNvSpPr>
          <p:nvPr>
            <p:ph idx="1"/>
          </p:nvPr>
        </p:nvSpPr>
        <p:spPr>
          <a:xfrm>
            <a:off x="251520" y="1600200"/>
            <a:ext cx="8568952" cy="4709120"/>
          </a:xfrm>
        </p:spPr>
        <p:txBody>
          <a:bodyPr>
            <a:normAutofit/>
          </a:bodyPr>
          <a:lstStyle/>
          <a:p>
            <a:r>
              <a:rPr lang="ar-IQ" sz="3600" dirty="0" smtClean="0">
                <a:solidFill>
                  <a:srgbClr val="92D050"/>
                </a:solidFill>
              </a:rPr>
              <a:t>القراء والمحكمين</a:t>
            </a:r>
          </a:p>
          <a:p>
            <a:r>
              <a:rPr lang="ar-IQ" sz="3600" dirty="0" smtClean="0">
                <a:solidFill>
                  <a:srgbClr val="C00000"/>
                </a:solidFill>
              </a:rPr>
              <a:t>مراجعة المراجع وفحصها من خلال الرجوع المباشر للمصادر الورقية ذات العلاقة  ومضاهاة النصوص الموجودة في البحث (المستشهد بها وغير المستشهد بها) </a:t>
            </a:r>
          </a:p>
          <a:p>
            <a:pPr marL="0" indent="0">
              <a:buNone/>
            </a:pPr>
            <a:r>
              <a:rPr lang="ar-IQ" sz="3600" dirty="0" smtClean="0">
                <a:solidFill>
                  <a:schemeClr val="tx2">
                    <a:lumMod val="75000"/>
                  </a:schemeClr>
                </a:solidFill>
              </a:rPr>
              <a:t>من سلبيات هذه الطريقة عدم المام المحكم بالكثير من المصادر لعدم توافرها لديه او في المكتبات ومراكز المعلومات , فضلا عن انها تحتاج الى وقت وجهد كبير من المقوم للتفتيش عنها </a:t>
            </a:r>
          </a:p>
          <a:p>
            <a:endParaRPr lang="ar-IQ" dirty="0"/>
          </a:p>
        </p:txBody>
      </p:sp>
    </p:spTree>
    <p:extLst>
      <p:ext uri="{BB962C8B-B14F-4D97-AF65-F5344CB8AC3E}">
        <p14:creationId xmlns:p14="http://schemas.microsoft.com/office/powerpoint/2010/main" val="3036704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79512" y="1052736"/>
            <a:ext cx="8712968" cy="5688632"/>
          </a:xfrm>
        </p:spPr>
        <p:txBody>
          <a:bodyPr>
            <a:normAutofit fontScale="62500" lnSpcReduction="20000"/>
          </a:bodyPr>
          <a:lstStyle/>
          <a:p>
            <a:pPr marL="0" lvl="0" indent="0" algn="just">
              <a:buNone/>
            </a:pPr>
            <a:endParaRPr lang="ar-IQ" sz="4000" b="1" dirty="0"/>
          </a:p>
          <a:p>
            <a:pPr marL="0" indent="0" rtl="0">
              <a:buNone/>
            </a:pPr>
            <a:r>
              <a:rPr lang="ar-IQ" sz="5100" dirty="0" smtClean="0">
                <a:solidFill>
                  <a:srgbClr val="00B050"/>
                </a:solidFill>
              </a:rPr>
              <a:t>ادى انتهاك حقوق الملكية الفكرية للأخرين الى قيام شركات البرمجيات بتطوير برامج حاسوبية لاكتشاف الانتحال العلمي وبيعها الى الجامعات ودور النشر والمجلات والمراكز البحثية , وبعض تلك البرمجيات مدعوم ومتوافق مع اللغة العربية والكثير منها بلغات اخرى, وتعمل تلك البرامج على مقارنة العمل المقدم بالأعمال البحثية في عشرات المليارات من الصفحات على الانترنت , والكثير من تلك البرامج  متاحة بشكل مجاني على الانترنت مع شرح لخطوات تنفيذها بعدها تحصل على تقارير </a:t>
            </a:r>
            <a:r>
              <a:rPr lang="en-US" sz="4800" dirty="0">
                <a:solidFill>
                  <a:srgbClr val="00B050"/>
                </a:solidFill>
              </a:rPr>
              <a:t>(Turnitin  </a:t>
            </a:r>
            <a:r>
              <a:rPr lang="en-US" sz="5400" dirty="0">
                <a:solidFill>
                  <a:srgbClr val="00B050"/>
                </a:solidFill>
              </a:rPr>
              <a:t>&amp; </a:t>
            </a:r>
            <a:r>
              <a:rPr lang="en-US" sz="4800" dirty="0" smtClean="0">
                <a:solidFill>
                  <a:srgbClr val="00B050"/>
                </a:solidFill>
              </a:rPr>
              <a:t>Ithenticate)   </a:t>
            </a:r>
            <a:r>
              <a:rPr lang="ar-IQ" sz="5100" dirty="0" smtClean="0">
                <a:solidFill>
                  <a:srgbClr val="00B050"/>
                </a:solidFill>
              </a:rPr>
              <a:t>مفصلة بثواني قليلة مثل برنامج</a:t>
            </a:r>
          </a:p>
          <a:p>
            <a:pPr marL="0" indent="0" rtl="0">
              <a:buNone/>
            </a:pPr>
            <a:r>
              <a:rPr lang="ar-IQ" sz="5100" dirty="0" smtClean="0">
                <a:solidFill>
                  <a:srgbClr val="FF0000"/>
                </a:solidFill>
              </a:rPr>
              <a:t>من سلبيات هذه الطريقة ان الكثير من النصوص غير متوافرة على شبكة الانترنت خصوصا الرسائل والاطروحات الجامعية فضلا عن الكتب والبحوث المنشورة في الدوريات </a:t>
            </a:r>
            <a:endParaRPr lang="en-US" sz="5100" dirty="0" smtClean="0">
              <a:solidFill>
                <a:srgbClr val="FF0000"/>
              </a:solidFill>
            </a:endParaRPr>
          </a:p>
          <a:p>
            <a:pPr marL="0" indent="0">
              <a:buNone/>
            </a:pPr>
            <a:r>
              <a:rPr lang="ar-IQ" sz="4000" dirty="0" smtClean="0"/>
              <a:t>   </a:t>
            </a:r>
            <a:endParaRPr lang="en-US" sz="4000" dirty="0"/>
          </a:p>
        </p:txBody>
      </p:sp>
      <p:sp>
        <p:nvSpPr>
          <p:cNvPr id="4" name="عنوان 1"/>
          <p:cNvSpPr>
            <a:spLocks noGrp="1"/>
          </p:cNvSpPr>
          <p:nvPr>
            <p:ph type="title"/>
          </p:nvPr>
        </p:nvSpPr>
        <p:spPr>
          <a:xfrm>
            <a:off x="1547664" y="397705"/>
            <a:ext cx="5639798" cy="785217"/>
          </a:xfrm>
        </p:spPr>
        <p:txBody>
          <a:bodyPr>
            <a:normAutofit/>
          </a:bodyPr>
          <a:lstStyle/>
          <a:p>
            <a:r>
              <a:rPr lang="ar-IQ" sz="4000" b="1" dirty="0" smtClean="0">
                <a:solidFill>
                  <a:srgbClr val="0070C0"/>
                </a:solidFill>
                <a:effectLst>
                  <a:outerShdw blurRad="38100" dist="38100" dir="2700000" algn="tl">
                    <a:srgbClr val="000000">
                      <a:alpha val="43137"/>
                    </a:srgbClr>
                  </a:outerShdw>
                </a:effectLst>
              </a:rPr>
              <a:t>الطرق الالكترونية لكشف الانتحال</a:t>
            </a:r>
            <a:endParaRPr lang="en-US" sz="4000" b="1" dirty="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25204896"/>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0" y="1052736"/>
            <a:ext cx="9144000" cy="5805264"/>
          </a:xfrm>
        </p:spPr>
        <p:txBody>
          <a:bodyPr>
            <a:noAutofit/>
          </a:bodyPr>
          <a:lstStyle/>
          <a:p>
            <a:pPr marL="0" indent="0" algn="just">
              <a:buNone/>
            </a:pPr>
            <a:r>
              <a:rPr lang="ar-IQ" sz="2800" dirty="0" smtClean="0"/>
              <a:t>قدم المشرفين على نظام (</a:t>
            </a:r>
            <a:r>
              <a:rPr lang="en-US" sz="2800" dirty="0" smtClean="0"/>
              <a:t>Turnitin</a:t>
            </a:r>
            <a:r>
              <a:rPr lang="ar-IQ" sz="2800" dirty="0" smtClean="0"/>
              <a:t>) وهو احد النظم الالكترونية لكشف الانتحال ثلاث انواع من العقوبات وهي:</a:t>
            </a:r>
          </a:p>
          <a:p>
            <a:pPr marL="0" indent="0">
              <a:buNone/>
            </a:pPr>
            <a:r>
              <a:rPr lang="en-US" sz="2800" dirty="0" smtClean="0"/>
              <a:t>- 1 </a:t>
            </a:r>
            <a:r>
              <a:rPr lang="ar-SA" sz="2800" dirty="0"/>
              <a:t>طالب </a:t>
            </a:r>
            <a:r>
              <a:rPr lang="ar-SA" sz="2800" dirty="0" smtClean="0"/>
              <a:t>الد</a:t>
            </a:r>
            <a:r>
              <a:rPr lang="ar-IQ" sz="2800" dirty="0" smtClean="0"/>
              <a:t>را</a:t>
            </a:r>
            <a:r>
              <a:rPr lang="ar-SA" sz="2800" dirty="0" smtClean="0"/>
              <a:t>سات ال</a:t>
            </a:r>
            <a:r>
              <a:rPr lang="ar-IQ" sz="2800" dirty="0" smtClean="0"/>
              <a:t>ا</a:t>
            </a:r>
            <a:r>
              <a:rPr lang="ar-SA" sz="2800" dirty="0" smtClean="0"/>
              <a:t>ولية</a:t>
            </a:r>
            <a:r>
              <a:rPr lang="en-US" sz="2800" dirty="0" smtClean="0"/>
              <a:t> </a:t>
            </a:r>
            <a:r>
              <a:rPr lang="en-US" sz="2800" dirty="0"/>
              <a:t>: </a:t>
            </a:r>
            <a:r>
              <a:rPr lang="ar-SA" sz="2800" dirty="0"/>
              <a:t>اذا ثبت لديه استلال ينبهه الى ذلك ويطلب منه اعادة كتابة البحث وفي حالة </a:t>
            </a:r>
            <a:r>
              <a:rPr lang="ar-SA" sz="2800" dirty="0" err="1" smtClean="0"/>
              <a:t>الاص</a:t>
            </a:r>
            <a:r>
              <a:rPr lang="ar-IQ" sz="2800" dirty="0" smtClean="0"/>
              <a:t>رار</a:t>
            </a:r>
            <a:r>
              <a:rPr lang="ar-SA" sz="2800" dirty="0" smtClean="0"/>
              <a:t> </a:t>
            </a:r>
            <a:r>
              <a:rPr lang="ar-SA" sz="2800" dirty="0"/>
              <a:t>على ارتكاب الاستلال يعد </a:t>
            </a:r>
            <a:r>
              <a:rPr lang="ar-IQ" sz="2800" dirty="0" smtClean="0"/>
              <a:t>را</a:t>
            </a:r>
            <a:r>
              <a:rPr lang="ar-SA" sz="2800" dirty="0" smtClean="0"/>
              <a:t>سبا </a:t>
            </a:r>
            <a:r>
              <a:rPr lang="ar-SA" sz="2800" dirty="0"/>
              <a:t>في المادة وخاصة ان وجد الاستلال في بحوث التخرج لطلبة المرحلة </a:t>
            </a:r>
            <a:r>
              <a:rPr lang="ar-SA" sz="2800" dirty="0" smtClean="0"/>
              <a:t>ال</a:t>
            </a:r>
            <a:r>
              <a:rPr lang="ar-IQ" sz="2800" dirty="0" smtClean="0"/>
              <a:t>را</a:t>
            </a:r>
            <a:r>
              <a:rPr lang="ar-SA" sz="2800" dirty="0" smtClean="0"/>
              <a:t>بعة</a:t>
            </a:r>
            <a:r>
              <a:rPr lang="en-US" sz="2800" dirty="0" smtClean="0"/>
              <a:t> </a:t>
            </a:r>
            <a:r>
              <a:rPr lang="en-US" sz="2800" dirty="0"/>
              <a:t>.</a:t>
            </a:r>
          </a:p>
          <a:p>
            <a:pPr marL="0" indent="0">
              <a:buNone/>
            </a:pPr>
            <a:r>
              <a:rPr lang="en-US" sz="2800" dirty="0" smtClean="0"/>
              <a:t>-2</a:t>
            </a:r>
            <a:r>
              <a:rPr lang="ar-SA" sz="2800" dirty="0" smtClean="0"/>
              <a:t>طالب الد</a:t>
            </a:r>
            <a:r>
              <a:rPr lang="ar-IQ" sz="2800" dirty="0" smtClean="0"/>
              <a:t>را</a:t>
            </a:r>
            <a:r>
              <a:rPr lang="ar-SA" sz="2800" dirty="0" smtClean="0"/>
              <a:t>سات </a:t>
            </a:r>
            <a:r>
              <a:rPr lang="ar-SA" sz="2800" dirty="0"/>
              <a:t>العليا</a:t>
            </a:r>
            <a:r>
              <a:rPr lang="en-US" sz="2800" dirty="0"/>
              <a:t> : </a:t>
            </a:r>
            <a:r>
              <a:rPr lang="ar-SA" sz="2800" dirty="0"/>
              <a:t>اذا ثبت لديه استلال </a:t>
            </a:r>
            <a:r>
              <a:rPr lang="ar-SA" sz="2800" dirty="0" smtClean="0"/>
              <a:t>في</a:t>
            </a:r>
            <a:r>
              <a:rPr lang="ar-IQ" sz="2800" dirty="0" smtClean="0"/>
              <a:t> البحث يتم</a:t>
            </a:r>
            <a:r>
              <a:rPr lang="ar-SA" sz="2800" dirty="0" smtClean="0"/>
              <a:t> ت</a:t>
            </a:r>
            <a:r>
              <a:rPr lang="ar-IQ" sz="2800" dirty="0" smtClean="0"/>
              <a:t>ن</a:t>
            </a:r>
            <a:r>
              <a:rPr lang="ar-SA" sz="2800" dirty="0" err="1" smtClean="0"/>
              <a:t>بيهه</a:t>
            </a:r>
            <a:r>
              <a:rPr lang="ar-SA" sz="2800" dirty="0" smtClean="0"/>
              <a:t> </a:t>
            </a:r>
            <a:r>
              <a:rPr lang="ar-SA" sz="2800" dirty="0"/>
              <a:t>الى ذلك ويطلب منه اعادة كتابة البحث وفي حالة </a:t>
            </a:r>
            <a:r>
              <a:rPr lang="ar-SA" sz="2800" dirty="0" err="1" smtClean="0"/>
              <a:t>الاص</a:t>
            </a:r>
            <a:r>
              <a:rPr lang="ar-IQ" sz="2800" dirty="0" smtClean="0"/>
              <a:t>رار</a:t>
            </a:r>
            <a:r>
              <a:rPr lang="ar-SA" sz="2800" dirty="0" smtClean="0"/>
              <a:t> </a:t>
            </a:r>
            <a:r>
              <a:rPr lang="ar-SA" sz="2800" dirty="0"/>
              <a:t>على ارتكاب الاستلال يعد </a:t>
            </a:r>
            <a:r>
              <a:rPr lang="ar-IQ" sz="2800" dirty="0" smtClean="0"/>
              <a:t>را</a:t>
            </a:r>
            <a:r>
              <a:rPr lang="ar-SA" sz="2800" dirty="0" smtClean="0"/>
              <a:t>سبا</a:t>
            </a:r>
            <a:r>
              <a:rPr lang="ar-IQ" sz="2800" dirty="0" smtClean="0"/>
              <a:t> ويرقن قيده</a:t>
            </a:r>
            <a:r>
              <a:rPr lang="ar-SA" sz="2800" dirty="0" smtClean="0"/>
              <a:t> </a:t>
            </a:r>
            <a:r>
              <a:rPr lang="en-US" sz="2800" dirty="0"/>
              <a:t>.</a:t>
            </a:r>
          </a:p>
          <a:p>
            <a:pPr marL="0" indent="0">
              <a:buNone/>
            </a:pPr>
            <a:r>
              <a:rPr lang="en-US" sz="2800" dirty="0" smtClean="0"/>
              <a:t> 3</a:t>
            </a:r>
            <a:r>
              <a:rPr lang="ar-SA" sz="2800" dirty="0" smtClean="0"/>
              <a:t>التدريسيين</a:t>
            </a:r>
            <a:r>
              <a:rPr lang="en-US" sz="2800" dirty="0" smtClean="0"/>
              <a:t> </a:t>
            </a:r>
            <a:r>
              <a:rPr lang="en-US" sz="2800" dirty="0"/>
              <a:t>: </a:t>
            </a:r>
            <a:r>
              <a:rPr lang="ar-SA" sz="2800" dirty="0" smtClean="0"/>
              <a:t> </a:t>
            </a:r>
            <a:r>
              <a:rPr lang="ar-IQ" sz="2800" dirty="0" smtClean="0"/>
              <a:t>تكون العقوبة بحرمانهم من </a:t>
            </a:r>
            <a:r>
              <a:rPr lang="ar-SA" sz="2800" dirty="0" smtClean="0"/>
              <a:t>التدريس والاش</a:t>
            </a:r>
            <a:r>
              <a:rPr lang="ar-IQ" sz="2800" dirty="0" smtClean="0"/>
              <a:t>راف</a:t>
            </a:r>
            <a:r>
              <a:rPr lang="ar-SA" sz="2800" dirty="0" smtClean="0"/>
              <a:t> </a:t>
            </a:r>
            <a:r>
              <a:rPr lang="ar-SA" sz="2800" dirty="0"/>
              <a:t>والترقية العلمية</a:t>
            </a:r>
            <a:r>
              <a:rPr lang="en-US" sz="2800" dirty="0"/>
              <a:t> </a:t>
            </a:r>
            <a:r>
              <a:rPr lang="en-US" sz="2800" dirty="0" smtClean="0"/>
              <a:t>.</a:t>
            </a:r>
          </a:p>
          <a:p>
            <a:pPr marL="0" indent="0">
              <a:buNone/>
            </a:pPr>
            <a:r>
              <a:rPr lang="en-US" sz="2800" dirty="0" smtClean="0"/>
              <a:t>- 4 </a:t>
            </a:r>
            <a:r>
              <a:rPr lang="ar-SA" sz="2800" dirty="0"/>
              <a:t>الموظفون</a:t>
            </a:r>
            <a:r>
              <a:rPr lang="en-US" sz="2800" dirty="0"/>
              <a:t> : </a:t>
            </a:r>
            <a:r>
              <a:rPr lang="ar-SA" sz="2800" dirty="0" smtClean="0"/>
              <a:t> </a:t>
            </a:r>
            <a:r>
              <a:rPr lang="ar-SA" sz="2800" dirty="0"/>
              <a:t>يعاقب </a:t>
            </a:r>
            <a:r>
              <a:rPr lang="ar-SA" sz="2800" dirty="0" err="1" smtClean="0"/>
              <a:t>بانز</a:t>
            </a:r>
            <a:r>
              <a:rPr lang="ar-IQ" sz="2800" dirty="0"/>
              <a:t>ا</a:t>
            </a:r>
            <a:r>
              <a:rPr lang="ar-SA" sz="2800" dirty="0" smtClean="0"/>
              <a:t>له درج</a:t>
            </a:r>
            <a:r>
              <a:rPr lang="ar-IQ" sz="2800" dirty="0" smtClean="0"/>
              <a:t>ة</a:t>
            </a:r>
            <a:r>
              <a:rPr lang="ar-SA" sz="2800" dirty="0" smtClean="0"/>
              <a:t> ادنى </a:t>
            </a:r>
            <a:r>
              <a:rPr lang="ar-SA" sz="2800" dirty="0"/>
              <a:t>وتوجيه </a:t>
            </a:r>
            <a:r>
              <a:rPr lang="ar-SA" sz="2800" dirty="0" smtClean="0"/>
              <a:t>كتاب </a:t>
            </a:r>
            <a:r>
              <a:rPr lang="ar-SA" sz="2800" dirty="0"/>
              <a:t>توبيخ بذلك او الفصل والطرد من الوظيفة بحسب نسبة </a:t>
            </a:r>
            <a:r>
              <a:rPr lang="ar-SA" sz="2800" dirty="0" smtClean="0"/>
              <a:t>الاستلال </a:t>
            </a:r>
            <a:r>
              <a:rPr lang="ar-SA" sz="2800" dirty="0"/>
              <a:t>العلمي </a:t>
            </a:r>
            <a:endParaRPr lang="en-US" sz="2800" dirty="0"/>
          </a:p>
        </p:txBody>
      </p:sp>
      <p:sp>
        <p:nvSpPr>
          <p:cNvPr id="4" name="عنوان 1"/>
          <p:cNvSpPr>
            <a:spLocks noGrp="1"/>
          </p:cNvSpPr>
          <p:nvPr>
            <p:ph type="title"/>
          </p:nvPr>
        </p:nvSpPr>
        <p:spPr>
          <a:xfrm>
            <a:off x="1691680" y="339527"/>
            <a:ext cx="5387770" cy="713209"/>
          </a:xfrm>
        </p:spPr>
        <p:txBody>
          <a:bodyPr>
            <a:normAutofit/>
          </a:bodyPr>
          <a:lstStyle/>
          <a:p>
            <a:r>
              <a:rPr lang="ar-IQ" sz="4000" b="1" dirty="0" smtClean="0">
                <a:solidFill>
                  <a:srgbClr val="00B050"/>
                </a:solidFill>
                <a:effectLst>
                  <a:outerShdw blurRad="38100" dist="38100" dir="2700000" algn="tl">
                    <a:srgbClr val="000000">
                      <a:alpha val="43137"/>
                    </a:srgbClr>
                  </a:outerShdw>
                </a:effectLst>
              </a:rPr>
              <a:t>عقوبات الانتحال</a:t>
            </a:r>
            <a:endParaRPr lang="en-US" sz="4000" b="1" dirty="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8196536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39552" y="1556792"/>
            <a:ext cx="8229600" cy="5112568"/>
          </a:xfrm>
        </p:spPr>
        <p:txBody>
          <a:bodyPr>
            <a:noAutofit/>
          </a:bodyPr>
          <a:lstStyle/>
          <a:p>
            <a:pPr algn="just"/>
            <a:r>
              <a:rPr lang="ar-IQ" sz="3600" dirty="0" smtClean="0">
                <a:solidFill>
                  <a:srgbClr val="C00000"/>
                </a:solidFill>
              </a:rPr>
              <a:t>ضرورة عدم الخشية والخوف من تضمين </a:t>
            </a:r>
            <a:r>
              <a:rPr lang="ar-IQ" sz="3600" dirty="0">
                <a:solidFill>
                  <a:srgbClr val="C00000"/>
                </a:solidFill>
              </a:rPr>
              <a:t>اقتباسات من عمل الآخرين في </a:t>
            </a:r>
            <a:r>
              <a:rPr lang="ar-IQ" sz="3600" dirty="0" smtClean="0">
                <a:solidFill>
                  <a:srgbClr val="C00000"/>
                </a:solidFill>
              </a:rPr>
              <a:t>الكتابة. فضلا عن تجنب </a:t>
            </a:r>
            <a:r>
              <a:rPr lang="ar-IQ" sz="3600" dirty="0">
                <a:solidFill>
                  <a:srgbClr val="C00000"/>
                </a:solidFill>
              </a:rPr>
              <a:t>كتابة </a:t>
            </a:r>
            <a:r>
              <a:rPr lang="ar-IQ" sz="3600" dirty="0" smtClean="0">
                <a:solidFill>
                  <a:srgbClr val="C00000"/>
                </a:solidFill>
              </a:rPr>
              <a:t>سلسلة </a:t>
            </a:r>
            <a:r>
              <a:rPr lang="ar-IQ" sz="3600" dirty="0">
                <a:solidFill>
                  <a:srgbClr val="C00000"/>
                </a:solidFill>
              </a:rPr>
              <a:t>متتالية من </a:t>
            </a:r>
            <a:r>
              <a:rPr lang="ar-IQ" sz="3600" dirty="0" smtClean="0">
                <a:solidFill>
                  <a:srgbClr val="C00000"/>
                </a:solidFill>
              </a:rPr>
              <a:t>الاقتباس من مصدر أصلي </a:t>
            </a:r>
            <a:r>
              <a:rPr lang="ar-IQ" sz="3600" dirty="0">
                <a:solidFill>
                  <a:srgbClr val="C00000"/>
                </a:solidFill>
              </a:rPr>
              <a:t>واحد من دون أي </a:t>
            </a:r>
            <a:r>
              <a:rPr lang="ar-IQ" sz="3600" dirty="0" smtClean="0">
                <a:solidFill>
                  <a:srgbClr val="C00000"/>
                </a:solidFill>
              </a:rPr>
              <a:t>تعليق أو </a:t>
            </a:r>
            <a:r>
              <a:rPr lang="ar-IQ" sz="3600" dirty="0">
                <a:solidFill>
                  <a:srgbClr val="C00000"/>
                </a:solidFill>
              </a:rPr>
              <a:t>تفسير خاص بك، (وهي نسبة الـ 5% </a:t>
            </a:r>
            <a:r>
              <a:rPr lang="ar-IQ" sz="3600" dirty="0" smtClean="0">
                <a:solidFill>
                  <a:srgbClr val="C00000"/>
                </a:solidFill>
              </a:rPr>
              <a:t>اذا اخذت </a:t>
            </a:r>
            <a:r>
              <a:rPr lang="ar-IQ" sz="3600" dirty="0">
                <a:solidFill>
                  <a:srgbClr val="C00000"/>
                </a:solidFill>
              </a:rPr>
              <a:t>من مصدر </a:t>
            </a:r>
            <a:r>
              <a:rPr lang="ar-IQ" sz="3600" dirty="0" smtClean="0">
                <a:solidFill>
                  <a:srgbClr val="C00000"/>
                </a:solidFill>
              </a:rPr>
              <a:t>واحد. </a:t>
            </a:r>
          </a:p>
          <a:p>
            <a:pPr algn="just"/>
            <a:r>
              <a:rPr lang="ar-IQ" sz="3600" dirty="0" smtClean="0">
                <a:solidFill>
                  <a:srgbClr val="FF0000"/>
                </a:solidFill>
              </a:rPr>
              <a:t>اذا كان تعبير المؤلف </a:t>
            </a:r>
            <a:r>
              <a:rPr lang="ar-IQ" sz="3600" dirty="0">
                <a:solidFill>
                  <a:srgbClr val="FF0000"/>
                </a:solidFill>
              </a:rPr>
              <a:t>الأصلي </a:t>
            </a:r>
            <a:r>
              <a:rPr lang="ar-IQ" sz="3600" dirty="0" smtClean="0">
                <a:solidFill>
                  <a:srgbClr val="FF0000"/>
                </a:solidFill>
              </a:rPr>
              <a:t>اكثر بلاغة ويجعل </a:t>
            </a:r>
            <a:r>
              <a:rPr lang="ar-IQ" sz="3600" dirty="0">
                <a:solidFill>
                  <a:srgbClr val="FF0000"/>
                </a:solidFill>
              </a:rPr>
              <a:t>الجملة أو المقطع المكتوب أفضل مما تستطيع التعبير </a:t>
            </a:r>
            <a:r>
              <a:rPr lang="ar-IQ" sz="3600" dirty="0" smtClean="0">
                <a:solidFill>
                  <a:srgbClr val="FF0000"/>
                </a:solidFill>
              </a:rPr>
              <a:t>عنه أو اعادة صياغته, من الافضل استخدام الاقتباس المباشر ووضع الاقواس الصغيرة على الجملة  " " . </a:t>
            </a:r>
            <a:endParaRPr lang="en-US" sz="3600" dirty="0">
              <a:solidFill>
                <a:srgbClr val="FF0000"/>
              </a:solidFill>
            </a:endParaRPr>
          </a:p>
        </p:txBody>
      </p:sp>
      <p:sp>
        <p:nvSpPr>
          <p:cNvPr id="4" name="عنوان 1"/>
          <p:cNvSpPr>
            <a:spLocks noGrp="1"/>
          </p:cNvSpPr>
          <p:nvPr>
            <p:ph type="title"/>
          </p:nvPr>
        </p:nvSpPr>
        <p:spPr>
          <a:xfrm>
            <a:off x="1547664" y="339527"/>
            <a:ext cx="5531786" cy="901574"/>
          </a:xfrm>
        </p:spPr>
        <p:txBody>
          <a:bodyPr>
            <a:normAutofit fontScale="90000"/>
          </a:bodyPr>
          <a:lstStyle/>
          <a:p>
            <a:r>
              <a:rPr lang="ar-IQ" sz="4000" b="1" dirty="0">
                <a:solidFill>
                  <a:srgbClr val="00B050"/>
                </a:solidFill>
                <a:effectLst>
                  <a:outerShdw blurRad="38100" dist="38100" dir="2700000" algn="tl">
                    <a:srgbClr val="000000">
                      <a:alpha val="43137"/>
                    </a:srgbClr>
                  </a:outerShdw>
                </a:effectLst>
              </a:rPr>
              <a:t>مخاطر </a:t>
            </a:r>
            <a:r>
              <a:rPr lang="ar-IQ" sz="4000" b="1" dirty="0" smtClean="0">
                <a:solidFill>
                  <a:srgbClr val="00B050"/>
                </a:solidFill>
                <a:effectLst>
                  <a:outerShdw blurRad="38100" dist="38100" dir="2700000" algn="tl">
                    <a:srgbClr val="000000">
                      <a:alpha val="43137"/>
                    </a:srgbClr>
                  </a:outerShdw>
                </a:effectLst>
              </a:rPr>
              <a:t>أنواع الانتحال </a:t>
            </a:r>
            <a:r>
              <a:rPr lang="ar-IQ" sz="4000" b="1" dirty="0">
                <a:solidFill>
                  <a:srgbClr val="00B050"/>
                </a:solidFill>
                <a:effectLst>
                  <a:outerShdw blurRad="38100" dist="38100" dir="2700000" algn="tl">
                    <a:srgbClr val="000000">
                      <a:alpha val="43137"/>
                    </a:srgbClr>
                  </a:outerShdw>
                </a:effectLst>
              </a:rPr>
              <a:t>وطرق </a:t>
            </a:r>
            <a:r>
              <a:rPr lang="ar-IQ" sz="4000" b="1" dirty="0" smtClean="0">
                <a:solidFill>
                  <a:srgbClr val="00B050"/>
                </a:solidFill>
                <a:effectLst>
                  <a:outerShdw blurRad="38100" dist="38100" dir="2700000" algn="tl">
                    <a:srgbClr val="000000">
                      <a:alpha val="43137"/>
                    </a:srgbClr>
                  </a:outerShdw>
                </a:effectLst>
              </a:rPr>
              <a:t>تجنبها</a:t>
            </a:r>
            <a:endParaRPr lang="en-US" sz="4000" b="1" dirty="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2600987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07504" y="1340768"/>
            <a:ext cx="8928992" cy="5517232"/>
          </a:xfrm>
        </p:spPr>
        <p:txBody>
          <a:bodyPr>
            <a:noAutofit/>
          </a:bodyPr>
          <a:lstStyle/>
          <a:p>
            <a:pPr marL="0" indent="0">
              <a:buNone/>
            </a:pPr>
            <a:r>
              <a:rPr lang="en-US" dirty="0" smtClean="0"/>
              <a:t>-1 </a:t>
            </a:r>
            <a:r>
              <a:rPr lang="ar-SA" dirty="0"/>
              <a:t>واجب شرعي</a:t>
            </a:r>
            <a:r>
              <a:rPr lang="en-US" dirty="0"/>
              <a:t> : </a:t>
            </a:r>
            <a:r>
              <a:rPr lang="ar-SA" dirty="0"/>
              <a:t>البدء بالنصح للسارق </a:t>
            </a:r>
            <a:r>
              <a:rPr lang="ar-IQ" dirty="0" smtClean="0"/>
              <a:t>ب</a:t>
            </a:r>
            <a:r>
              <a:rPr lang="ar-SA" dirty="0" smtClean="0"/>
              <a:t>سرية </a:t>
            </a:r>
            <a:r>
              <a:rPr lang="ar-SA" dirty="0"/>
              <a:t>تامة </a:t>
            </a:r>
            <a:r>
              <a:rPr lang="ar-SA" dirty="0" smtClean="0"/>
              <a:t>، </a:t>
            </a:r>
            <a:r>
              <a:rPr lang="ar-SA" dirty="0"/>
              <a:t>فمن عاد عن غيه، وانتهى عن </a:t>
            </a:r>
            <a:r>
              <a:rPr lang="ar-SA" dirty="0" smtClean="0"/>
              <a:t>سرقته، </a:t>
            </a:r>
            <a:r>
              <a:rPr lang="ar-SA" dirty="0"/>
              <a:t>وجب التستر عليه، والا ففضحه بين الناس بما فعل وارتكب يصير </a:t>
            </a:r>
            <a:r>
              <a:rPr lang="ar-SA" dirty="0" smtClean="0"/>
              <a:t>أم</a:t>
            </a:r>
            <a:r>
              <a:rPr lang="ar-IQ" dirty="0" smtClean="0"/>
              <a:t>را</a:t>
            </a:r>
            <a:r>
              <a:rPr lang="ar-SA" dirty="0" smtClean="0"/>
              <a:t> </a:t>
            </a:r>
            <a:r>
              <a:rPr lang="ar-SA" dirty="0"/>
              <a:t>شرعيا لا وزر فيه</a:t>
            </a:r>
            <a:r>
              <a:rPr lang="en-US" dirty="0"/>
              <a:t> .</a:t>
            </a:r>
          </a:p>
          <a:p>
            <a:pPr marL="0" indent="0">
              <a:buNone/>
            </a:pPr>
            <a:r>
              <a:rPr lang="en-US" sz="3000" dirty="0" smtClean="0"/>
              <a:t>- 2 </a:t>
            </a:r>
            <a:r>
              <a:rPr lang="ar-SA" sz="3000" dirty="0"/>
              <a:t>واجب قانوني</a:t>
            </a:r>
            <a:r>
              <a:rPr lang="en-US" sz="3000" dirty="0"/>
              <a:t> : </a:t>
            </a:r>
            <a:r>
              <a:rPr lang="ar-SA" sz="3000" dirty="0"/>
              <a:t>إصدار قانون يحاسب من يمارس السرقة العلمية</a:t>
            </a:r>
            <a:r>
              <a:rPr lang="en-US" sz="3000" dirty="0"/>
              <a:t> .</a:t>
            </a:r>
          </a:p>
          <a:p>
            <a:pPr marL="0" indent="0">
              <a:buNone/>
            </a:pPr>
            <a:r>
              <a:rPr lang="en-US" sz="3000" dirty="0"/>
              <a:t> </a:t>
            </a:r>
            <a:r>
              <a:rPr lang="en-US" sz="3000" dirty="0" smtClean="0"/>
              <a:t>-3 </a:t>
            </a:r>
            <a:r>
              <a:rPr lang="ar-SA" sz="3000" dirty="0"/>
              <a:t>واجب شعبي</a:t>
            </a:r>
            <a:r>
              <a:rPr lang="en-US" sz="3000" dirty="0"/>
              <a:t> : </a:t>
            </a:r>
            <a:r>
              <a:rPr lang="ar-SA" sz="3000" dirty="0"/>
              <a:t>مقاطعة كتابات من يعرف عنهم السرقة </a:t>
            </a:r>
            <a:r>
              <a:rPr lang="ar-SA" sz="3000" dirty="0" smtClean="0"/>
              <a:t>العلمية</a:t>
            </a:r>
            <a:r>
              <a:rPr lang="ar-IQ" sz="3000" dirty="0"/>
              <a:t> </a:t>
            </a:r>
            <a:r>
              <a:rPr lang="ar-IQ" sz="3000" dirty="0" smtClean="0"/>
              <a:t>.</a:t>
            </a:r>
          </a:p>
          <a:p>
            <a:pPr marL="0" indent="0">
              <a:buNone/>
            </a:pPr>
            <a:r>
              <a:rPr lang="ar-SA" sz="3000" dirty="0" smtClean="0">
                <a:solidFill>
                  <a:srgbClr val="C00000"/>
                </a:solidFill>
              </a:rPr>
              <a:t>ولمنع </a:t>
            </a:r>
            <a:r>
              <a:rPr lang="ar-SA" sz="3000" dirty="0">
                <a:solidFill>
                  <a:srgbClr val="C00000"/>
                </a:solidFill>
              </a:rPr>
              <a:t>حدوث الانتحال العلمي </a:t>
            </a:r>
            <a:r>
              <a:rPr lang="ar-IQ" sz="3000" dirty="0" smtClean="0">
                <a:solidFill>
                  <a:srgbClr val="C00000"/>
                </a:solidFill>
              </a:rPr>
              <a:t>هناك </a:t>
            </a:r>
            <a:r>
              <a:rPr lang="ar-SA" sz="3000" dirty="0" smtClean="0">
                <a:solidFill>
                  <a:srgbClr val="C00000"/>
                </a:solidFill>
              </a:rPr>
              <a:t>اربع </a:t>
            </a:r>
            <a:r>
              <a:rPr lang="ar-SA" sz="3000" dirty="0">
                <a:solidFill>
                  <a:srgbClr val="C00000"/>
                </a:solidFill>
              </a:rPr>
              <a:t>خطوات لتقليل </a:t>
            </a:r>
            <a:r>
              <a:rPr lang="ar-SA" sz="3000" dirty="0" err="1" smtClean="0">
                <a:solidFill>
                  <a:srgbClr val="C00000"/>
                </a:solidFill>
              </a:rPr>
              <a:t>الإنتحال</a:t>
            </a:r>
            <a:r>
              <a:rPr lang="ar-IQ" sz="3000" dirty="0">
                <a:solidFill>
                  <a:srgbClr val="C00000"/>
                </a:solidFill>
              </a:rPr>
              <a:t> </a:t>
            </a:r>
            <a:r>
              <a:rPr lang="ar-SA" sz="3000" dirty="0" smtClean="0">
                <a:solidFill>
                  <a:srgbClr val="C00000"/>
                </a:solidFill>
              </a:rPr>
              <a:t>في </a:t>
            </a:r>
            <a:r>
              <a:rPr lang="ar-SA" sz="3000" dirty="0">
                <a:solidFill>
                  <a:srgbClr val="C00000"/>
                </a:solidFill>
              </a:rPr>
              <a:t>البحوث </a:t>
            </a:r>
            <a:r>
              <a:rPr lang="ar-SA" sz="3000" dirty="0" smtClean="0">
                <a:solidFill>
                  <a:srgbClr val="C00000"/>
                </a:solidFill>
              </a:rPr>
              <a:t>والأور</a:t>
            </a:r>
            <a:r>
              <a:rPr lang="ar-IQ" sz="3000" dirty="0" smtClean="0">
                <a:solidFill>
                  <a:srgbClr val="C00000"/>
                </a:solidFill>
              </a:rPr>
              <a:t>ا</a:t>
            </a:r>
            <a:r>
              <a:rPr lang="ar-SA" sz="3000" dirty="0" smtClean="0">
                <a:solidFill>
                  <a:srgbClr val="C00000"/>
                </a:solidFill>
              </a:rPr>
              <a:t>ق </a:t>
            </a:r>
            <a:r>
              <a:rPr lang="ar-SA" sz="3000" dirty="0">
                <a:solidFill>
                  <a:srgbClr val="C00000"/>
                </a:solidFill>
              </a:rPr>
              <a:t>البحثية ، وهي</a:t>
            </a:r>
            <a:r>
              <a:rPr lang="en-US" sz="3000" dirty="0">
                <a:solidFill>
                  <a:srgbClr val="C00000"/>
                </a:solidFill>
              </a:rPr>
              <a:t> :</a:t>
            </a:r>
          </a:p>
          <a:p>
            <a:pPr marL="0" indent="0">
              <a:buNone/>
            </a:pPr>
            <a:r>
              <a:rPr lang="en-US" dirty="0" smtClean="0">
                <a:solidFill>
                  <a:schemeClr val="tx2">
                    <a:lumMod val="60000"/>
                    <a:lumOff val="40000"/>
                  </a:schemeClr>
                </a:solidFill>
              </a:rPr>
              <a:t>- 1 </a:t>
            </a:r>
            <a:r>
              <a:rPr lang="ar-SA" dirty="0" smtClean="0">
                <a:solidFill>
                  <a:schemeClr val="tx2">
                    <a:lumMod val="60000"/>
                    <a:lumOff val="40000"/>
                  </a:schemeClr>
                </a:solidFill>
              </a:rPr>
              <a:t>التخطيط </a:t>
            </a:r>
            <a:r>
              <a:rPr lang="ar-SA" dirty="0">
                <a:solidFill>
                  <a:schemeClr val="tx2">
                    <a:lumMod val="60000"/>
                    <a:lumOff val="40000"/>
                  </a:schemeClr>
                </a:solidFill>
              </a:rPr>
              <a:t>الجيد للبحث</a:t>
            </a:r>
            <a:r>
              <a:rPr lang="en-US" dirty="0">
                <a:solidFill>
                  <a:schemeClr val="tx2">
                    <a:lumMod val="60000"/>
                    <a:lumOff val="40000"/>
                  </a:schemeClr>
                </a:solidFill>
              </a:rPr>
              <a:t> . 2 </a:t>
            </a:r>
            <a:r>
              <a:rPr lang="ar-SA" dirty="0">
                <a:solidFill>
                  <a:schemeClr val="tx2">
                    <a:lumMod val="60000"/>
                    <a:lumOff val="40000"/>
                  </a:schemeClr>
                </a:solidFill>
              </a:rPr>
              <a:t>التلخيص الجيد</a:t>
            </a:r>
            <a:r>
              <a:rPr lang="en-US" dirty="0">
                <a:solidFill>
                  <a:schemeClr val="tx2">
                    <a:lumMod val="60000"/>
                    <a:lumOff val="40000"/>
                  </a:schemeClr>
                </a:solidFill>
              </a:rPr>
              <a:t> . - 3 </a:t>
            </a:r>
            <a:r>
              <a:rPr lang="ar-SA" dirty="0">
                <a:solidFill>
                  <a:schemeClr val="tx2">
                    <a:lumMod val="60000"/>
                    <a:lumOff val="40000"/>
                  </a:schemeClr>
                </a:solidFill>
              </a:rPr>
              <a:t>عند الشك اذكر المصدر</a:t>
            </a:r>
            <a:r>
              <a:rPr lang="en-US" dirty="0">
                <a:solidFill>
                  <a:schemeClr val="tx2">
                    <a:lumMod val="60000"/>
                    <a:lumOff val="40000"/>
                  </a:schemeClr>
                </a:solidFill>
              </a:rPr>
              <a:t> . </a:t>
            </a:r>
            <a:r>
              <a:rPr lang="en-US" dirty="0" smtClean="0">
                <a:solidFill>
                  <a:schemeClr val="tx2">
                    <a:lumMod val="60000"/>
                    <a:lumOff val="40000"/>
                  </a:schemeClr>
                </a:solidFill>
              </a:rPr>
              <a:t>4  </a:t>
            </a:r>
            <a:r>
              <a:rPr lang="ar-IQ" dirty="0" smtClean="0">
                <a:solidFill>
                  <a:schemeClr val="tx2">
                    <a:lumMod val="60000"/>
                    <a:lumOff val="40000"/>
                  </a:schemeClr>
                </a:solidFill>
              </a:rPr>
              <a:t>التمرس على ا</a:t>
            </a:r>
            <a:r>
              <a:rPr lang="ar-SA" dirty="0" smtClean="0">
                <a:solidFill>
                  <a:schemeClr val="tx2">
                    <a:lumMod val="60000"/>
                    <a:lumOff val="40000"/>
                  </a:schemeClr>
                </a:solidFill>
              </a:rPr>
              <a:t>عادة </a:t>
            </a:r>
            <a:r>
              <a:rPr lang="ar-SA" dirty="0">
                <a:solidFill>
                  <a:schemeClr val="tx2">
                    <a:lumMod val="60000"/>
                    <a:lumOff val="40000"/>
                  </a:schemeClr>
                </a:solidFill>
              </a:rPr>
              <a:t>صياغة أفكار الآخرين </a:t>
            </a:r>
            <a:r>
              <a:rPr lang="ar-SA" dirty="0" smtClean="0">
                <a:solidFill>
                  <a:schemeClr val="tx2">
                    <a:lumMod val="60000"/>
                    <a:lumOff val="40000"/>
                  </a:schemeClr>
                </a:solidFill>
              </a:rPr>
              <a:t>بأسلوب</a:t>
            </a:r>
            <a:r>
              <a:rPr lang="ar-IQ" dirty="0" smtClean="0">
                <a:solidFill>
                  <a:schemeClr val="tx2">
                    <a:lumMod val="60000"/>
                    <a:lumOff val="40000"/>
                  </a:schemeClr>
                </a:solidFill>
              </a:rPr>
              <a:t>ك</a:t>
            </a:r>
            <a:endParaRPr lang="en-US" dirty="0">
              <a:solidFill>
                <a:schemeClr val="tx2">
                  <a:lumMod val="60000"/>
                  <a:lumOff val="40000"/>
                </a:schemeClr>
              </a:solidFill>
            </a:endParaRPr>
          </a:p>
          <a:p>
            <a:endParaRPr lang="en-US" sz="2800" dirty="0">
              <a:solidFill>
                <a:srgbClr val="00B05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عنوان 1"/>
          <p:cNvSpPr>
            <a:spLocks noGrp="1"/>
          </p:cNvSpPr>
          <p:nvPr>
            <p:ph type="title"/>
          </p:nvPr>
        </p:nvSpPr>
        <p:spPr>
          <a:xfrm>
            <a:off x="1547664" y="339527"/>
            <a:ext cx="5531786" cy="901574"/>
          </a:xfrm>
        </p:spPr>
        <p:txBody>
          <a:bodyPr>
            <a:normAutofit/>
          </a:bodyPr>
          <a:lstStyle/>
          <a:p>
            <a:r>
              <a:rPr lang="ar-IQ" sz="4000" b="1" dirty="0">
                <a:solidFill>
                  <a:srgbClr val="00B050"/>
                </a:solidFill>
                <a:effectLst>
                  <a:outerShdw blurRad="38100" dist="38100" dir="2700000" algn="tl">
                    <a:srgbClr val="000000">
                      <a:alpha val="43137"/>
                    </a:srgbClr>
                  </a:outerShdw>
                </a:effectLst>
              </a:rPr>
              <a:t>مخاطر </a:t>
            </a:r>
            <a:r>
              <a:rPr lang="ar-IQ" sz="4000" b="1" dirty="0" smtClean="0">
                <a:solidFill>
                  <a:srgbClr val="00B050"/>
                </a:solidFill>
                <a:effectLst>
                  <a:outerShdw blurRad="38100" dist="38100" dir="2700000" algn="tl">
                    <a:srgbClr val="000000">
                      <a:alpha val="43137"/>
                    </a:srgbClr>
                  </a:outerShdw>
                </a:effectLst>
              </a:rPr>
              <a:t>الانتحال </a:t>
            </a:r>
            <a:r>
              <a:rPr lang="ar-IQ" sz="4000" b="1" dirty="0">
                <a:solidFill>
                  <a:srgbClr val="00B050"/>
                </a:solidFill>
                <a:effectLst>
                  <a:outerShdw blurRad="38100" dist="38100" dir="2700000" algn="tl">
                    <a:srgbClr val="000000">
                      <a:alpha val="43137"/>
                    </a:srgbClr>
                  </a:outerShdw>
                </a:effectLst>
              </a:rPr>
              <a:t>وطرق </a:t>
            </a:r>
            <a:r>
              <a:rPr lang="ar-IQ" sz="4000" b="1" dirty="0" smtClean="0">
                <a:solidFill>
                  <a:srgbClr val="00B050"/>
                </a:solidFill>
                <a:effectLst>
                  <a:outerShdw blurRad="38100" dist="38100" dir="2700000" algn="tl">
                    <a:srgbClr val="000000">
                      <a:alpha val="43137"/>
                    </a:srgbClr>
                  </a:outerShdw>
                </a:effectLst>
              </a:rPr>
              <a:t>تجنبها</a:t>
            </a:r>
            <a:endParaRPr lang="en-US" sz="4000" b="1" dirty="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1147594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23528" y="1340768"/>
            <a:ext cx="8640960" cy="5184576"/>
          </a:xfrm>
        </p:spPr>
        <p:txBody>
          <a:bodyPr>
            <a:normAutofit/>
          </a:bodyPr>
          <a:lstStyle/>
          <a:p>
            <a:pPr marL="0" indent="0">
              <a:buNone/>
            </a:pPr>
            <a:r>
              <a:rPr lang="ar-IQ" sz="4000" dirty="0" smtClean="0">
                <a:solidFill>
                  <a:schemeClr val="accent4">
                    <a:lumMod val="50000"/>
                  </a:schemeClr>
                </a:solidFill>
              </a:rPr>
              <a:t>   1 </a:t>
            </a:r>
            <a:r>
              <a:rPr lang="ar-IQ" sz="4000" dirty="0" smtClean="0">
                <a:solidFill>
                  <a:srgbClr val="FF0000"/>
                </a:solidFill>
              </a:rPr>
              <a:t>– الفخر بعملك </a:t>
            </a:r>
            <a:r>
              <a:rPr lang="ar-IQ" sz="4000" dirty="0" smtClean="0">
                <a:solidFill>
                  <a:schemeClr val="accent4">
                    <a:lumMod val="50000"/>
                  </a:schemeClr>
                </a:solidFill>
              </a:rPr>
              <a:t>:الشعور بالرضا الكبير لان ما قام به خاص ولا يخص اي شخص اخر</a:t>
            </a:r>
          </a:p>
          <a:p>
            <a:pPr marL="0" indent="0">
              <a:buNone/>
            </a:pPr>
            <a:r>
              <a:rPr lang="ar-IQ" sz="4000" dirty="0" smtClean="0">
                <a:solidFill>
                  <a:srgbClr val="FF0000"/>
                </a:solidFill>
              </a:rPr>
              <a:t>2 – تحقيق مستوى حقيقي من التحصيل العلمي:</a:t>
            </a:r>
          </a:p>
          <a:p>
            <a:pPr marL="0" indent="0">
              <a:buNone/>
            </a:pPr>
            <a:r>
              <a:rPr lang="ar-IQ" sz="4000" dirty="0" smtClean="0">
                <a:solidFill>
                  <a:srgbClr val="00B050"/>
                </a:solidFill>
              </a:rPr>
              <a:t>قد ينتحل شخص ما ولم يتم اكتشافه لكن في النهاية لم يتعلم شيء , والشخص الاخر هو الذي يفوز بالنهاية.</a:t>
            </a:r>
          </a:p>
          <a:p>
            <a:pPr marL="0" indent="0">
              <a:buNone/>
            </a:pPr>
            <a:r>
              <a:rPr lang="ar-IQ" sz="4000" dirty="0" smtClean="0">
                <a:solidFill>
                  <a:srgbClr val="00B050"/>
                </a:solidFill>
              </a:rPr>
              <a:t>فكر قليلا اذا ما تقدم الاثنان لشغل وظيفة ما , في اعتقادك من سيكون الناجح!</a:t>
            </a:r>
            <a:endParaRPr lang="en-US" sz="4000" dirty="0">
              <a:solidFill>
                <a:srgbClr val="00B050"/>
              </a:solidFill>
            </a:endParaRPr>
          </a:p>
        </p:txBody>
      </p:sp>
      <p:sp>
        <p:nvSpPr>
          <p:cNvPr id="4" name="عنوان 1"/>
          <p:cNvSpPr>
            <a:spLocks noGrp="1"/>
          </p:cNvSpPr>
          <p:nvPr>
            <p:ph type="title"/>
          </p:nvPr>
        </p:nvSpPr>
        <p:spPr>
          <a:xfrm>
            <a:off x="1547664" y="339527"/>
            <a:ext cx="5675802" cy="901574"/>
          </a:xfrm>
        </p:spPr>
        <p:txBody>
          <a:bodyPr>
            <a:normAutofit/>
          </a:bodyPr>
          <a:lstStyle/>
          <a:p>
            <a:r>
              <a:rPr lang="ar-IQ" sz="4000" b="1" dirty="0" smtClean="0">
                <a:solidFill>
                  <a:srgbClr val="00B050"/>
                </a:solidFill>
                <a:effectLst>
                  <a:outerShdw blurRad="38100" dist="38100" dir="2700000" algn="tl">
                    <a:srgbClr val="000000">
                      <a:alpha val="43137"/>
                    </a:srgbClr>
                  </a:outerShdw>
                </a:effectLst>
              </a:rPr>
              <a:t>فوائد عدم الانتحال</a:t>
            </a:r>
            <a:endParaRPr lang="en-US" sz="4000" b="1" dirty="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5693937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79512" y="1268760"/>
            <a:ext cx="8964488" cy="5328592"/>
          </a:xfrm>
        </p:spPr>
        <p:txBody>
          <a:bodyPr>
            <a:noAutofit/>
          </a:bodyPr>
          <a:lstStyle/>
          <a:p>
            <a:pPr algn="just" fontAlgn="t"/>
            <a:r>
              <a:rPr lang="ar-IQ" sz="3600" dirty="0">
                <a:solidFill>
                  <a:schemeClr val="accent1">
                    <a:lumMod val="60000"/>
                    <a:lumOff val="40000"/>
                  </a:schemeClr>
                </a:solidFill>
                <a:latin typeface="Arial" panose="020B0604020202020204" pitchFamily="34" charset="0"/>
                <a:cs typeface="Arial" panose="020B0604020202020204" pitchFamily="34" charset="0"/>
              </a:rPr>
              <a:t>وفقا </a:t>
            </a:r>
            <a:r>
              <a:rPr lang="ar-IQ" sz="3600" dirty="0" smtClean="0">
                <a:solidFill>
                  <a:schemeClr val="accent1">
                    <a:lumMod val="60000"/>
                    <a:lumOff val="40000"/>
                  </a:schemeClr>
                </a:solidFill>
                <a:latin typeface="Arial" panose="020B0604020202020204" pitchFamily="34" charset="0"/>
                <a:cs typeface="Arial" panose="020B0604020202020204" pitchFamily="34" charset="0"/>
              </a:rPr>
              <a:t>للنص في برنامج </a:t>
            </a:r>
            <a:r>
              <a:rPr lang="ar-IQ" sz="3600" dirty="0">
                <a:solidFill>
                  <a:schemeClr val="accent1">
                    <a:lumMod val="60000"/>
                    <a:lumOff val="40000"/>
                  </a:schemeClr>
                </a:solidFill>
                <a:latin typeface="Arial" panose="020B0604020202020204" pitchFamily="34" charset="0"/>
                <a:cs typeface="Arial" panose="020B0604020202020204" pitchFamily="34" charset="0"/>
              </a:rPr>
              <a:t>كشف الانتحال (</a:t>
            </a:r>
            <a:r>
              <a:rPr lang="ar-IQ" sz="3600" dirty="0" smtClean="0">
                <a:solidFill>
                  <a:schemeClr val="accent1">
                    <a:lumMod val="60000"/>
                    <a:lumOff val="40000"/>
                  </a:schemeClr>
                </a:solidFill>
                <a:latin typeface="Arial" panose="020B0604020202020204" pitchFamily="34" charset="0"/>
                <a:cs typeface="Arial" panose="020B0604020202020204" pitchFamily="34" charset="0"/>
              </a:rPr>
              <a:t>تورنتين </a:t>
            </a:r>
            <a:r>
              <a:rPr lang="en-US" sz="3600" dirty="0" err="1">
                <a:solidFill>
                  <a:schemeClr val="accent1">
                    <a:lumMod val="60000"/>
                    <a:lumOff val="40000"/>
                  </a:schemeClr>
                </a:solidFill>
                <a:latin typeface="Arial" panose="020B0604020202020204" pitchFamily="34" charset="0"/>
                <a:cs typeface="Arial" panose="020B0604020202020204" pitchFamily="34" charset="0"/>
              </a:rPr>
              <a:t>Turnitin</a:t>
            </a:r>
            <a:r>
              <a:rPr lang="en-US" sz="3600" dirty="0">
                <a:solidFill>
                  <a:schemeClr val="accent1">
                    <a:lumMod val="60000"/>
                    <a:lumOff val="40000"/>
                  </a:schemeClr>
                </a:solidFill>
                <a:latin typeface="Arial" panose="020B0604020202020204" pitchFamily="34" charset="0"/>
                <a:cs typeface="Arial" panose="020B0604020202020204" pitchFamily="34" charset="0"/>
              </a:rPr>
              <a:t> </a:t>
            </a:r>
            <a:r>
              <a:rPr lang="ar-SA" sz="3600" dirty="0">
                <a:solidFill>
                  <a:schemeClr val="accent1">
                    <a:lumMod val="60000"/>
                    <a:lumOff val="40000"/>
                  </a:schemeClr>
                </a:solidFill>
                <a:latin typeface="Arial" panose="020B0604020202020204" pitchFamily="34" charset="0"/>
                <a:cs typeface="Arial" panose="020B0604020202020204" pitchFamily="34" charset="0"/>
              </a:rPr>
              <a:t>) </a:t>
            </a:r>
            <a:r>
              <a:rPr lang="ar-IQ" sz="3600" dirty="0">
                <a:solidFill>
                  <a:schemeClr val="accent1">
                    <a:lumMod val="60000"/>
                    <a:lumOff val="40000"/>
                  </a:schemeClr>
                </a:solidFill>
                <a:latin typeface="Arial" panose="020B0604020202020204" pitchFamily="34" charset="0"/>
                <a:cs typeface="Arial" panose="020B0604020202020204" pitchFamily="34" charset="0"/>
              </a:rPr>
              <a:t> على تفسير </a:t>
            </a:r>
            <a:r>
              <a:rPr lang="ar-IQ" sz="3600" dirty="0" smtClean="0">
                <a:solidFill>
                  <a:schemeClr val="accent1">
                    <a:lumMod val="60000"/>
                    <a:lumOff val="40000"/>
                  </a:schemeClr>
                </a:solidFill>
                <a:latin typeface="Arial" panose="020B0604020202020204" pitchFamily="34" charset="0"/>
                <a:cs typeface="Arial" panose="020B0604020202020204" pitchFamily="34" charset="0"/>
              </a:rPr>
              <a:t>تقارير الأصالة </a:t>
            </a:r>
            <a:r>
              <a:rPr lang="ar-IQ" sz="3600" dirty="0">
                <a:solidFill>
                  <a:schemeClr val="accent1">
                    <a:lumMod val="60000"/>
                    <a:lumOff val="40000"/>
                  </a:schemeClr>
                </a:solidFill>
                <a:latin typeface="Arial" panose="020B0604020202020204" pitchFamily="34" charset="0"/>
                <a:cs typeface="Arial" panose="020B0604020202020204" pitchFamily="34" charset="0"/>
              </a:rPr>
              <a:t>لهذا </a:t>
            </a:r>
            <a:r>
              <a:rPr lang="ar-IQ" sz="3600" dirty="0" smtClean="0">
                <a:solidFill>
                  <a:schemeClr val="accent1">
                    <a:lumMod val="60000"/>
                    <a:lumOff val="40000"/>
                  </a:schemeClr>
                </a:solidFill>
                <a:latin typeface="Arial" panose="020B0604020202020204" pitchFamily="34" charset="0"/>
                <a:cs typeface="Arial" panose="020B0604020202020204" pitchFamily="34" charset="0"/>
              </a:rPr>
              <a:t>البرنامج:</a:t>
            </a:r>
          </a:p>
          <a:p>
            <a:pPr marL="0" indent="0" algn="ctr" fontAlgn="t">
              <a:buNone/>
            </a:pPr>
            <a:endParaRPr lang="ar-IQ" sz="10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fontAlgn="t"/>
            <a:r>
              <a:rPr lang="ar-IQ" sz="3600" dirty="0" smtClean="0">
                <a:solidFill>
                  <a:srgbClr val="FF0000"/>
                </a:solidFill>
                <a:latin typeface="Arial" panose="020B0604020202020204" pitchFamily="34" charset="0"/>
                <a:cs typeface="Arial" panose="020B0604020202020204" pitchFamily="34" charset="0"/>
              </a:rPr>
              <a:t>ان النسبة </a:t>
            </a:r>
            <a:r>
              <a:rPr lang="ar-IQ" sz="3600" dirty="0">
                <a:solidFill>
                  <a:srgbClr val="FF0000"/>
                </a:solidFill>
                <a:latin typeface="Arial" panose="020B0604020202020204" pitchFamily="34" charset="0"/>
                <a:cs typeface="Arial" panose="020B0604020202020204" pitchFamily="34" charset="0"/>
              </a:rPr>
              <a:t>المعول </a:t>
            </a:r>
            <a:r>
              <a:rPr lang="ar-IQ" sz="3600" dirty="0" smtClean="0">
                <a:solidFill>
                  <a:srgbClr val="FF0000"/>
                </a:solidFill>
                <a:latin typeface="Arial" panose="020B0604020202020204" pitchFamily="34" charset="0"/>
                <a:cs typeface="Arial" panose="020B0604020202020204" pitchFamily="34" charset="0"/>
              </a:rPr>
              <a:t>بها وهي </a:t>
            </a:r>
            <a:r>
              <a:rPr lang="ar-IQ" sz="3600" dirty="0">
                <a:solidFill>
                  <a:srgbClr val="FF0000"/>
                </a:solidFill>
                <a:latin typeface="Arial" panose="020B0604020202020204" pitchFamily="34" charset="0"/>
                <a:cs typeface="Arial" panose="020B0604020202020204" pitchFamily="34" charset="0"/>
              </a:rPr>
              <a:t>أقل من </a:t>
            </a:r>
            <a:r>
              <a:rPr lang="ar-IQ"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15٪</a:t>
            </a:r>
            <a:r>
              <a:rPr lang="ar-IQ" sz="3600" dirty="0">
                <a:solidFill>
                  <a:srgbClr val="FF0000"/>
                </a:solidFill>
                <a:latin typeface="Arial" panose="020B0604020202020204" pitchFamily="34" charset="0"/>
                <a:cs typeface="Arial" panose="020B0604020202020204" pitchFamily="34" charset="0"/>
              </a:rPr>
              <a:t> </a:t>
            </a:r>
            <a:r>
              <a:rPr lang="ar-IQ" sz="3600" b="1" i="1" dirty="0" smtClean="0">
                <a:solidFill>
                  <a:srgbClr val="FF0000"/>
                </a:solidFill>
                <a:latin typeface="Arial" panose="020B0604020202020204" pitchFamily="34" charset="0"/>
                <a:cs typeface="Arial" panose="020B0604020202020204" pitchFamily="34" charset="0"/>
              </a:rPr>
              <a:t>(على أن </a:t>
            </a:r>
            <a:r>
              <a:rPr lang="ar-IQ" sz="3600" b="1" i="1" dirty="0">
                <a:solidFill>
                  <a:srgbClr val="FF0000"/>
                </a:solidFill>
                <a:latin typeface="Arial" panose="020B0604020202020204" pitchFamily="34" charset="0"/>
                <a:cs typeface="Arial" panose="020B0604020202020204" pitchFamily="34" charset="0"/>
              </a:rPr>
              <a:t>ت</a:t>
            </a:r>
            <a:r>
              <a:rPr lang="ar-IQ" sz="3600" b="1" i="1" dirty="0" smtClean="0">
                <a:solidFill>
                  <a:srgbClr val="FF0000"/>
                </a:solidFill>
                <a:latin typeface="Arial" panose="020B0604020202020204" pitchFamily="34" charset="0"/>
                <a:cs typeface="Arial" panose="020B0604020202020204" pitchFamily="34" charset="0"/>
              </a:rPr>
              <a:t>رفع «الاطروحة – الرسالة – البحث» بشكل كامل)</a:t>
            </a:r>
            <a:r>
              <a:rPr lang="ar-IQ" sz="3600" dirty="0" smtClean="0">
                <a:solidFill>
                  <a:srgbClr val="FF0000"/>
                </a:solidFill>
                <a:latin typeface="Arial" panose="020B0604020202020204" pitchFamily="34" charset="0"/>
                <a:cs typeface="Arial" panose="020B0604020202020204" pitchFamily="34" charset="0"/>
              </a:rPr>
              <a:t> وربما </a:t>
            </a:r>
            <a:r>
              <a:rPr lang="ar-IQ" sz="3600" dirty="0">
                <a:solidFill>
                  <a:srgbClr val="FF0000"/>
                </a:solidFill>
                <a:latin typeface="Arial" panose="020B0604020202020204" pitchFamily="34" charset="0"/>
                <a:cs typeface="Arial" panose="020B0604020202020204" pitchFamily="34" charset="0"/>
              </a:rPr>
              <a:t>تشير إلى أن الانتحال لم يحدث. </a:t>
            </a:r>
            <a:r>
              <a:rPr lang="ar-IQ" sz="3600" dirty="0" smtClean="0">
                <a:solidFill>
                  <a:srgbClr val="FF0000"/>
                </a:solidFill>
                <a:latin typeface="Arial" panose="020B0604020202020204" pitchFamily="34" charset="0"/>
                <a:cs typeface="Arial" panose="020B0604020202020204" pitchFamily="34" charset="0"/>
              </a:rPr>
              <a:t>ومع ذلك إذا </a:t>
            </a:r>
            <a:r>
              <a:rPr lang="ar-IQ" sz="3600" dirty="0">
                <a:solidFill>
                  <a:srgbClr val="FF0000"/>
                </a:solidFill>
                <a:latin typeface="Arial" panose="020B0604020202020204" pitchFamily="34" charset="0"/>
                <a:cs typeface="Arial" panose="020B0604020202020204" pitchFamily="34" charset="0"/>
              </a:rPr>
              <a:t>كان النص مطابقاً لفقرة مستمرة واحدة فأنه </a:t>
            </a:r>
            <a:r>
              <a:rPr lang="ar-IQ" sz="3600" dirty="0" smtClean="0">
                <a:solidFill>
                  <a:srgbClr val="FF0000"/>
                </a:solidFill>
                <a:latin typeface="Arial" panose="020B0604020202020204" pitchFamily="34" charset="0"/>
                <a:cs typeface="Arial" panose="020B0604020202020204" pitchFamily="34" charset="0"/>
              </a:rPr>
              <a:t>من </a:t>
            </a:r>
            <a:r>
              <a:rPr lang="ar-IQ" sz="3600" dirty="0">
                <a:solidFill>
                  <a:srgbClr val="FF0000"/>
                </a:solidFill>
                <a:latin typeface="Arial" panose="020B0604020202020204" pitchFamily="34" charset="0"/>
                <a:cs typeface="Arial" panose="020B0604020202020204" pitchFamily="34" charset="0"/>
              </a:rPr>
              <a:t>الممكن اعتبار هذا انتحال (استلال). </a:t>
            </a:r>
            <a:endParaRPr lang="ar-IQ" sz="3600" dirty="0" smtClean="0">
              <a:solidFill>
                <a:srgbClr val="FF0000"/>
              </a:solidFill>
              <a:latin typeface="Arial" panose="020B0604020202020204" pitchFamily="34" charset="0"/>
              <a:cs typeface="Arial" panose="020B0604020202020204" pitchFamily="34" charset="0"/>
            </a:endParaRPr>
          </a:p>
          <a:p>
            <a:pPr marL="0" indent="0" algn="just" fontAlgn="t">
              <a:buNone/>
            </a:pPr>
            <a:endParaRPr lang="en-US"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عنوان 1"/>
          <p:cNvSpPr>
            <a:spLocks noGrp="1"/>
          </p:cNvSpPr>
          <p:nvPr>
            <p:ph type="title"/>
          </p:nvPr>
        </p:nvSpPr>
        <p:spPr>
          <a:xfrm>
            <a:off x="1547664" y="339527"/>
            <a:ext cx="5531786" cy="901574"/>
          </a:xfrm>
        </p:spPr>
        <p:txBody>
          <a:bodyPr>
            <a:normAutofit/>
          </a:bodyPr>
          <a:lstStyle/>
          <a:p>
            <a:r>
              <a:rPr lang="ar-IQ" sz="4000" b="1" dirty="0" smtClean="0">
                <a:solidFill>
                  <a:srgbClr val="00B050"/>
                </a:solidFill>
                <a:effectLst>
                  <a:outerShdw blurRad="38100" dist="38100" dir="2700000" algn="tl">
                    <a:srgbClr val="000000">
                      <a:alpha val="43137"/>
                    </a:srgbClr>
                  </a:outerShdw>
                </a:effectLst>
              </a:rPr>
              <a:t>النسب العالمية الآمنة للانتحال </a:t>
            </a:r>
            <a:endParaRPr lang="en-US" sz="4000" b="1" dirty="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7284578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51520" y="1268760"/>
            <a:ext cx="8784976" cy="5040560"/>
          </a:xfrm>
        </p:spPr>
        <p:txBody>
          <a:bodyPr>
            <a:noAutofit/>
          </a:bodyPr>
          <a:lstStyle/>
          <a:p>
            <a:pPr algn="just" fontAlgn="t"/>
            <a:r>
              <a:rPr lang="ar-IQ" sz="3600" dirty="0" smtClean="0">
                <a:solidFill>
                  <a:schemeClr val="tx2">
                    <a:lumMod val="60000"/>
                    <a:lumOff val="40000"/>
                  </a:schemeClr>
                </a:solidFill>
                <a:latin typeface="Arial" panose="020B0604020202020204" pitchFamily="34" charset="0"/>
                <a:cs typeface="Arial" panose="020B0604020202020204" pitchFamily="34" charset="0"/>
              </a:rPr>
              <a:t>اذا </a:t>
            </a:r>
            <a:r>
              <a:rPr lang="ar-IQ" sz="3600" dirty="0">
                <a:solidFill>
                  <a:schemeClr val="tx2">
                    <a:lumMod val="60000"/>
                    <a:lumOff val="40000"/>
                  </a:schemeClr>
                </a:solidFill>
                <a:latin typeface="Arial" panose="020B0604020202020204" pitchFamily="34" charset="0"/>
                <a:cs typeface="Arial" panose="020B0604020202020204" pitchFamily="34" charset="0"/>
              </a:rPr>
              <a:t>كانت النسبة أكثر من 25% </a:t>
            </a:r>
            <a:r>
              <a:rPr lang="ar-IQ" sz="3600" dirty="0" smtClean="0">
                <a:solidFill>
                  <a:schemeClr val="tx2">
                    <a:lumMod val="60000"/>
                    <a:lumOff val="40000"/>
                  </a:schemeClr>
                </a:solidFill>
                <a:latin typeface="Arial" panose="020B0604020202020204" pitchFamily="34" charset="0"/>
                <a:cs typeface="Arial" panose="020B0604020202020204" pitchFamily="34" charset="0"/>
              </a:rPr>
              <a:t>فانه </a:t>
            </a:r>
            <a:r>
              <a:rPr lang="ar-IQ" sz="3600" dirty="0">
                <a:solidFill>
                  <a:schemeClr val="tx2">
                    <a:lumMod val="60000"/>
                    <a:lumOff val="40000"/>
                  </a:schemeClr>
                </a:solidFill>
                <a:latin typeface="Arial" panose="020B0604020202020204" pitchFamily="34" charset="0"/>
                <a:cs typeface="Arial" panose="020B0604020202020204" pitchFamily="34" charset="0"/>
              </a:rPr>
              <a:t>من المحتمل اعتبارها نسبة عالية </a:t>
            </a:r>
            <a:r>
              <a:rPr lang="ar-IQ" sz="3600" dirty="0" smtClean="0">
                <a:solidFill>
                  <a:schemeClr val="tx2">
                    <a:lumMod val="60000"/>
                    <a:lumOff val="40000"/>
                  </a:schemeClr>
                </a:solidFill>
                <a:latin typeface="Arial" panose="020B0604020202020204" pitchFamily="34" charset="0"/>
                <a:cs typeface="Arial" panose="020B0604020202020204" pitchFamily="34" charset="0"/>
              </a:rPr>
              <a:t>وتظهر بالألوان (الأصفر </a:t>
            </a:r>
            <a:r>
              <a:rPr lang="ar-IQ" sz="3600" dirty="0">
                <a:solidFill>
                  <a:schemeClr val="tx2">
                    <a:lumMod val="60000"/>
                    <a:lumOff val="40000"/>
                  </a:schemeClr>
                </a:solidFill>
                <a:latin typeface="Arial" panose="020B0604020202020204" pitchFamily="34" charset="0"/>
                <a:cs typeface="Arial" panose="020B0604020202020204" pitchFamily="34" charset="0"/>
              </a:rPr>
              <a:t>، البرتقالي  </a:t>
            </a:r>
            <a:r>
              <a:rPr lang="ar-SA" sz="3600" dirty="0">
                <a:solidFill>
                  <a:schemeClr val="tx2">
                    <a:lumMod val="60000"/>
                    <a:lumOff val="40000"/>
                  </a:schemeClr>
                </a:solidFill>
                <a:latin typeface="Arial" panose="020B0604020202020204" pitchFamily="34" charset="0"/>
                <a:cs typeface="Arial" panose="020B0604020202020204" pitchFamily="34" charset="0"/>
              </a:rPr>
              <a:t>و الأحمر).</a:t>
            </a:r>
            <a:r>
              <a:rPr lang="ar-IQ" sz="3600" dirty="0">
                <a:solidFill>
                  <a:schemeClr val="tx2">
                    <a:lumMod val="60000"/>
                    <a:lumOff val="40000"/>
                  </a:schemeClr>
                </a:solidFill>
                <a:latin typeface="Arial" panose="020B0604020202020204" pitchFamily="34" charset="0"/>
                <a:cs typeface="Arial" panose="020B0604020202020204" pitchFamily="34" charset="0"/>
              </a:rPr>
              <a:t> مرة أخرى كل هذا سيعتمد على مجهود وعمل الطلاب ومتطلبات </a:t>
            </a:r>
            <a:r>
              <a:rPr lang="ar-IQ" sz="3600" dirty="0" smtClean="0">
                <a:solidFill>
                  <a:schemeClr val="tx2">
                    <a:lumMod val="60000"/>
                    <a:lumOff val="40000"/>
                  </a:schemeClr>
                </a:solidFill>
                <a:latin typeface="Arial" panose="020B0604020202020204" pitchFamily="34" charset="0"/>
                <a:cs typeface="Arial" panose="020B0604020202020204" pitchFamily="34" charset="0"/>
              </a:rPr>
              <a:t> البحث.</a:t>
            </a:r>
          </a:p>
          <a:p>
            <a:pPr algn="just" fontAlgn="t"/>
            <a:r>
              <a:rPr lang="ar-IQ" sz="3600" dirty="0">
                <a:solidFill>
                  <a:srgbClr val="FF0000"/>
                </a:solidFill>
              </a:rPr>
              <a:t>يرجى ملاحظة أن تقرير فحص </a:t>
            </a:r>
            <a:r>
              <a:rPr lang="ar-IQ" sz="3600" dirty="0" smtClean="0">
                <a:solidFill>
                  <a:srgbClr val="FF0000"/>
                </a:solidFill>
              </a:rPr>
              <a:t>الاستلال(الانتحال</a:t>
            </a:r>
            <a:r>
              <a:rPr lang="ar-IQ" sz="3600" dirty="0">
                <a:solidFill>
                  <a:srgbClr val="FF0000"/>
                </a:solidFill>
              </a:rPr>
              <a:t>) </a:t>
            </a:r>
            <a:r>
              <a:rPr lang="ar-IQ" sz="3600" dirty="0" smtClean="0">
                <a:solidFill>
                  <a:srgbClr val="FF0000"/>
                </a:solidFill>
              </a:rPr>
              <a:t>سيتم </a:t>
            </a:r>
            <a:r>
              <a:rPr lang="ar-IQ" sz="3600" dirty="0">
                <a:solidFill>
                  <a:srgbClr val="FF0000"/>
                </a:solidFill>
              </a:rPr>
              <a:t>فحصه قبل قبول </a:t>
            </a:r>
            <a:r>
              <a:rPr lang="ar-IQ" sz="3600" dirty="0" smtClean="0">
                <a:solidFill>
                  <a:srgbClr val="FF0000"/>
                </a:solidFill>
              </a:rPr>
              <a:t>اقرار </a:t>
            </a:r>
            <a:r>
              <a:rPr lang="ar-IQ" sz="3600" dirty="0">
                <a:solidFill>
                  <a:srgbClr val="FF0000"/>
                </a:solidFill>
              </a:rPr>
              <a:t>الأطروحة، أو البحث من قبل لجنة مختصة للدراسات العليا والترقيات العلمية داخل القسم والكلية والجامعة</a:t>
            </a:r>
            <a:r>
              <a:rPr lang="ar-IQ" sz="3600" dirty="0" smtClean="0">
                <a:solidFill>
                  <a:srgbClr val="FF0000"/>
                </a:solidFill>
              </a:rPr>
              <a:t>.</a:t>
            </a:r>
            <a:endParaRPr lang="en-US" sz="3600" dirty="0">
              <a:solidFill>
                <a:srgbClr val="FF0000"/>
              </a:solidFill>
              <a:latin typeface="Arial" panose="020B0604020202020204" pitchFamily="34" charset="0"/>
              <a:cs typeface="Arial" panose="020B0604020202020204" pitchFamily="34" charset="0"/>
            </a:endParaRPr>
          </a:p>
          <a:p>
            <a:pPr marL="0" indent="0" algn="just" fontAlgn="t">
              <a:buNone/>
            </a:pPr>
            <a:endPar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عنوان 1"/>
          <p:cNvSpPr>
            <a:spLocks noGrp="1"/>
          </p:cNvSpPr>
          <p:nvPr>
            <p:ph type="title"/>
          </p:nvPr>
        </p:nvSpPr>
        <p:spPr>
          <a:xfrm>
            <a:off x="1547664" y="339527"/>
            <a:ext cx="5531786" cy="901574"/>
          </a:xfrm>
        </p:spPr>
        <p:txBody>
          <a:bodyPr>
            <a:normAutofit/>
          </a:bodyPr>
          <a:lstStyle/>
          <a:p>
            <a:r>
              <a:rPr lang="ar-IQ" sz="4000" b="1" dirty="0" smtClean="0">
                <a:solidFill>
                  <a:srgbClr val="00B050"/>
                </a:solidFill>
                <a:effectLst>
                  <a:outerShdw blurRad="38100" dist="38100" dir="2700000" algn="tl">
                    <a:srgbClr val="000000">
                      <a:alpha val="43137"/>
                    </a:srgbClr>
                  </a:outerShdw>
                </a:effectLst>
              </a:rPr>
              <a:t>النسب العالمية الآمنة للانتحال </a:t>
            </a:r>
            <a:endParaRPr lang="en-US" sz="4000" b="1" dirty="0">
              <a:solidFill>
                <a:srgbClr val="00B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0357965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39552" y="1489026"/>
            <a:ext cx="8229600" cy="5108326"/>
          </a:xfrm>
        </p:spPr>
        <p:txBody>
          <a:bodyPr>
            <a:noAutofit/>
          </a:bodyPr>
          <a:lstStyle/>
          <a:p>
            <a:pPr algn="just"/>
            <a:r>
              <a:rPr lang="ar-IQ" sz="2800" b="1" dirty="0" smtClean="0">
                <a:solidFill>
                  <a:schemeClr val="tx2">
                    <a:lumMod val="75000"/>
                  </a:schemeClr>
                </a:solidFill>
              </a:rPr>
              <a:t>نسبة </a:t>
            </a:r>
            <a:r>
              <a:rPr lang="ar-IQ" sz="2800" b="1" dirty="0">
                <a:solidFill>
                  <a:schemeClr val="tx2">
                    <a:lumMod val="75000"/>
                  </a:schemeClr>
                </a:solidFill>
              </a:rPr>
              <a:t>الجزء النظري الى الاجراءات العملية والنتائج </a:t>
            </a:r>
          </a:p>
          <a:p>
            <a:pPr marL="693738" algn="just">
              <a:buFont typeface="Wingdings" panose="05000000000000000000" pitchFamily="2" charset="2"/>
              <a:buChar char="ü"/>
            </a:pPr>
            <a:r>
              <a:rPr lang="ar-IQ" sz="2800" dirty="0"/>
              <a:t>لا توجد نسبة محددة الا انه </a:t>
            </a:r>
            <a:r>
              <a:rPr lang="ar-IQ" sz="2800" dirty="0" smtClean="0"/>
              <a:t>نقترح:</a:t>
            </a:r>
          </a:p>
          <a:p>
            <a:pPr marL="693738" algn="just">
              <a:buFont typeface="Wingdings" panose="05000000000000000000" pitchFamily="2" charset="2"/>
              <a:buChar char="ü"/>
            </a:pPr>
            <a:r>
              <a:rPr lang="ar-IQ" sz="2800" dirty="0"/>
              <a:t>للتخصصات العلمية: </a:t>
            </a:r>
            <a:r>
              <a:rPr lang="ar-IQ" sz="2800" dirty="0" smtClean="0"/>
              <a:t>نسبة </a:t>
            </a:r>
            <a:r>
              <a:rPr lang="ar-IQ" sz="2800" dirty="0"/>
              <a:t>الثلث </a:t>
            </a:r>
            <a:r>
              <a:rPr lang="en-US" sz="2800" b="1" dirty="0">
                <a:solidFill>
                  <a:srgbClr val="FF0000"/>
                </a:solidFill>
                <a:effectLst>
                  <a:outerShdw blurRad="38100" dist="38100" dir="2700000" algn="tl">
                    <a:srgbClr val="000000">
                      <a:alpha val="43137"/>
                    </a:srgbClr>
                  </a:outerShdw>
                </a:effectLst>
              </a:rPr>
              <a:t>35%</a:t>
            </a:r>
            <a:r>
              <a:rPr lang="ar-IQ" sz="2800" dirty="0"/>
              <a:t> تقريباً للجزء النظري الذي يشمل المقدمة والدراسات السابقة والأسس النظرية والمتبيقة </a:t>
            </a:r>
            <a:r>
              <a:rPr lang="ar-IQ" sz="2800" b="1" dirty="0">
                <a:solidFill>
                  <a:srgbClr val="FF0000"/>
                </a:solidFill>
                <a:effectLst>
                  <a:outerShdw blurRad="38100" dist="38100" dir="2700000" algn="tl">
                    <a:srgbClr val="000000">
                      <a:alpha val="43137"/>
                    </a:srgbClr>
                  </a:outerShdw>
                </a:effectLst>
              </a:rPr>
              <a:t>65%</a:t>
            </a:r>
            <a:r>
              <a:rPr lang="ar-IQ" sz="2800" dirty="0"/>
              <a:t> للأجراءات العملية والنتائج ومناقشتها ....</a:t>
            </a:r>
            <a:r>
              <a:rPr lang="ar-IQ" sz="2800" dirty="0" smtClean="0"/>
              <a:t>الخ.</a:t>
            </a:r>
          </a:p>
          <a:p>
            <a:pPr marL="693738" algn="just">
              <a:buFont typeface="Wingdings" panose="05000000000000000000" pitchFamily="2" charset="2"/>
              <a:buChar char="ü"/>
            </a:pPr>
            <a:r>
              <a:rPr lang="ar-IQ" sz="2800" dirty="0"/>
              <a:t>للتخصصات </a:t>
            </a:r>
            <a:r>
              <a:rPr lang="ar-IQ" sz="2800" dirty="0" smtClean="0"/>
              <a:t>الانسانية : نسبة </a:t>
            </a:r>
            <a:r>
              <a:rPr lang="ar-IQ" sz="2800" b="1" dirty="0" smtClean="0">
                <a:solidFill>
                  <a:srgbClr val="FF0000"/>
                </a:solidFill>
                <a:effectLst>
                  <a:outerShdw blurRad="38100" dist="38100" dir="2700000" algn="tl">
                    <a:srgbClr val="000000">
                      <a:alpha val="43137"/>
                    </a:srgbClr>
                  </a:outerShdw>
                </a:effectLst>
              </a:rPr>
              <a:t>40%</a:t>
            </a:r>
            <a:r>
              <a:rPr lang="ar-IQ" sz="2800" dirty="0" smtClean="0"/>
              <a:t> الى </a:t>
            </a:r>
            <a:r>
              <a:rPr lang="ar-IQ" sz="2800" b="1" dirty="0" smtClean="0">
                <a:solidFill>
                  <a:srgbClr val="FF0000"/>
                </a:solidFill>
                <a:effectLst>
                  <a:outerShdw blurRad="38100" dist="38100" dir="2700000" algn="tl">
                    <a:srgbClr val="000000">
                      <a:alpha val="43137"/>
                    </a:srgbClr>
                  </a:outerShdw>
                </a:effectLst>
              </a:rPr>
              <a:t>50%</a:t>
            </a:r>
            <a:r>
              <a:rPr lang="ar-IQ" sz="2800" dirty="0" smtClean="0"/>
              <a:t> للجزء النظري والمتبقي </a:t>
            </a:r>
            <a:r>
              <a:rPr lang="ar-IQ" sz="2800" dirty="0" err="1" smtClean="0"/>
              <a:t>للأجراءات</a:t>
            </a:r>
            <a:r>
              <a:rPr lang="ar-IQ" sz="2800" dirty="0" smtClean="0"/>
              <a:t> والتحليلات الانشائية التي تعبر عن وجهة نظر الباحث </a:t>
            </a:r>
            <a:r>
              <a:rPr lang="ar-IQ" sz="2800" dirty="0" err="1" smtClean="0"/>
              <a:t>اوالتحليل</a:t>
            </a:r>
            <a:r>
              <a:rPr lang="ar-IQ" sz="2800" dirty="0" smtClean="0"/>
              <a:t> الاحصائي ان وجد ... الخ</a:t>
            </a:r>
            <a:r>
              <a:rPr lang="ar-IQ" sz="2400" dirty="0" smtClean="0"/>
              <a:t>.</a:t>
            </a:r>
            <a:endParaRPr lang="ar-IQ" sz="2800" b="1" dirty="0" smtClean="0">
              <a:solidFill>
                <a:schemeClr val="tx2">
                  <a:lumMod val="75000"/>
                </a:schemeClr>
              </a:solidFill>
            </a:endParaRPr>
          </a:p>
          <a:p>
            <a:pPr marL="350838" indent="0" algn="ctr">
              <a:buNone/>
            </a:pPr>
            <a:r>
              <a:rPr lang="ar-IQ" sz="3600" b="1" dirty="0" smtClean="0">
                <a:solidFill>
                  <a:schemeClr val="accent2">
                    <a:lumMod val="75000"/>
                  </a:schemeClr>
                </a:solidFill>
                <a:effectLst>
                  <a:outerShdw blurRad="38100" dist="38100" dir="2700000" algn="tl">
                    <a:srgbClr val="000000">
                      <a:alpha val="43137"/>
                    </a:srgbClr>
                  </a:outerShdw>
                </a:effectLst>
              </a:rPr>
              <a:t>وذلك </a:t>
            </a:r>
            <a:r>
              <a:rPr lang="ar-IQ" sz="3600" b="1" dirty="0">
                <a:solidFill>
                  <a:schemeClr val="accent2">
                    <a:lumMod val="75000"/>
                  </a:schemeClr>
                </a:solidFill>
                <a:effectLst>
                  <a:outerShdw blurRad="38100" dist="38100" dir="2700000" algn="tl">
                    <a:srgbClr val="000000">
                      <a:alpha val="43137"/>
                    </a:srgbClr>
                  </a:outerShdw>
                </a:effectLst>
              </a:rPr>
              <a:t>لتجنب تأشير نسب عالية من الانتحال والتي غالبا ما تظهر في الجزء النظري</a:t>
            </a:r>
            <a:r>
              <a:rPr lang="ar-IQ" b="1" dirty="0" smtClean="0">
                <a:solidFill>
                  <a:schemeClr val="accent2">
                    <a:lumMod val="75000"/>
                  </a:schemeClr>
                </a:solidFill>
                <a:effectLst>
                  <a:outerShdw blurRad="38100" dist="38100" dir="2700000" algn="tl">
                    <a:srgbClr val="000000">
                      <a:alpha val="43137"/>
                    </a:srgbClr>
                  </a:outerShdw>
                </a:effectLst>
              </a:rPr>
              <a:t>.</a:t>
            </a:r>
            <a:endParaRPr lang="ar-IQ" b="1" dirty="0">
              <a:solidFill>
                <a:schemeClr val="accent2">
                  <a:lumMod val="75000"/>
                </a:schemeClr>
              </a:solidFill>
              <a:effectLst>
                <a:outerShdw blurRad="38100" dist="38100" dir="2700000" algn="tl">
                  <a:srgbClr val="000000">
                    <a:alpha val="43137"/>
                  </a:srgbClr>
                </a:outerShdw>
              </a:effectLst>
            </a:endParaRPr>
          </a:p>
          <a:p>
            <a:pPr marL="0" indent="0" algn="just">
              <a:buNone/>
            </a:pPr>
            <a:endParaRPr lang="ar-IQ" b="1" dirty="0"/>
          </a:p>
        </p:txBody>
      </p:sp>
      <p:sp>
        <p:nvSpPr>
          <p:cNvPr id="4" name="عنوان 1"/>
          <p:cNvSpPr>
            <a:spLocks noGrp="1"/>
          </p:cNvSpPr>
          <p:nvPr>
            <p:ph type="title"/>
          </p:nvPr>
        </p:nvSpPr>
        <p:spPr>
          <a:xfrm>
            <a:off x="1547664" y="339527"/>
            <a:ext cx="5832648" cy="901574"/>
          </a:xfrm>
        </p:spPr>
        <p:txBody>
          <a:bodyPr>
            <a:noAutofit/>
          </a:bodyPr>
          <a:lstStyle/>
          <a:p>
            <a:pPr fontAlgn="t"/>
            <a:r>
              <a:rPr lang="ar-IQ" sz="3600" b="1" dirty="0" smtClean="0">
                <a:solidFill>
                  <a:schemeClr val="tx2">
                    <a:lumMod val="75000"/>
                  </a:schemeClr>
                </a:solidFill>
                <a:effectLst>
                  <a:outerShdw blurRad="38100" dist="38100" dir="2700000" algn="tl">
                    <a:srgbClr val="000000">
                      <a:alpha val="43137"/>
                    </a:srgbClr>
                  </a:outerShdw>
                </a:effectLst>
              </a:rPr>
              <a:t>نسـبة الجزء النظري الى العملي</a:t>
            </a:r>
            <a:endParaRPr lang="ar-IQ" sz="40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452281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2060848"/>
            <a:ext cx="8496944" cy="2664296"/>
          </a:xfrm>
        </p:spPr>
        <p:txBody>
          <a:bodyPr>
            <a:normAutofit fontScale="90000"/>
          </a:bodyPr>
          <a:lstStyle/>
          <a:p>
            <a:r>
              <a:rPr lang="ar-IQ" b="1" dirty="0" smtClean="0">
                <a:solidFill>
                  <a:schemeClr val="accent3">
                    <a:lumMod val="50000"/>
                  </a:schemeClr>
                </a:solidFill>
              </a:rPr>
              <a:t/>
            </a:r>
            <a:br>
              <a:rPr lang="ar-IQ" b="1" dirty="0" smtClean="0">
                <a:solidFill>
                  <a:schemeClr val="accent3">
                    <a:lumMod val="50000"/>
                  </a:schemeClr>
                </a:solidFill>
              </a:rPr>
            </a:br>
            <a:r>
              <a:rPr lang="ar-IQ" b="1" dirty="0" smtClean="0">
                <a:solidFill>
                  <a:schemeClr val="tx2"/>
                </a:solidFill>
              </a:rPr>
              <a:t>ورشة</a:t>
            </a:r>
            <a:r>
              <a:rPr lang="ar-IQ" b="1" dirty="0" smtClean="0">
                <a:solidFill>
                  <a:schemeClr val="accent3"/>
                </a:solidFill>
              </a:rPr>
              <a:t> </a:t>
            </a:r>
            <a:r>
              <a:rPr lang="ar-IQ" b="1" dirty="0" smtClean="0">
                <a:solidFill>
                  <a:schemeClr val="tx2"/>
                </a:solidFill>
              </a:rPr>
              <a:t>عمل</a:t>
            </a:r>
            <a:r>
              <a:rPr lang="ar-IQ" b="1" dirty="0" smtClean="0">
                <a:solidFill>
                  <a:schemeClr val="accent3"/>
                </a:solidFill>
              </a:rPr>
              <a:t> </a:t>
            </a:r>
            <a:r>
              <a:rPr lang="ar-IQ" b="1" dirty="0" smtClean="0">
                <a:solidFill>
                  <a:schemeClr val="tx2"/>
                </a:solidFill>
              </a:rPr>
              <a:t>بعنوان</a:t>
            </a:r>
            <a:r>
              <a:rPr lang="ar-IQ" b="1" dirty="0" smtClean="0">
                <a:solidFill>
                  <a:schemeClr val="accent3">
                    <a:lumMod val="50000"/>
                  </a:schemeClr>
                </a:solidFill>
              </a:rPr>
              <a:t/>
            </a:r>
            <a:br>
              <a:rPr lang="ar-IQ" b="1" dirty="0" smtClean="0">
                <a:solidFill>
                  <a:schemeClr val="accent3">
                    <a:lumMod val="50000"/>
                  </a:schemeClr>
                </a:solidFill>
              </a:rPr>
            </a:br>
            <a:r>
              <a:rPr lang="ar-IQ" sz="6700" b="1" dirty="0" smtClean="0">
                <a:solidFill>
                  <a:srgbClr val="FF0000"/>
                </a:solidFill>
              </a:rPr>
              <a:t>الالتباس بين الاستلال والاقتباس</a:t>
            </a:r>
            <a:r>
              <a:rPr lang="ar-IQ" sz="4800" b="1" dirty="0" smtClean="0">
                <a:solidFill>
                  <a:srgbClr val="FF0000"/>
                </a:solidFill>
              </a:rPr>
              <a:t/>
            </a:r>
            <a:br>
              <a:rPr lang="ar-IQ" sz="4800" b="1" dirty="0" smtClean="0">
                <a:solidFill>
                  <a:srgbClr val="FF0000"/>
                </a:solidFill>
              </a:rPr>
            </a:br>
            <a:r>
              <a:rPr lang="ar-IQ" sz="4800" b="1" dirty="0" smtClean="0">
                <a:solidFill>
                  <a:srgbClr val="FF0000"/>
                </a:solidFill>
              </a:rPr>
              <a:t>الاثنين 25/3/2019</a:t>
            </a:r>
            <a:endParaRPr lang="ar-IQ" sz="4000" b="1" dirty="0">
              <a:solidFill>
                <a:srgbClr val="FF0000"/>
              </a:solidFill>
            </a:endParaRPr>
          </a:p>
        </p:txBody>
      </p:sp>
      <p:sp>
        <p:nvSpPr>
          <p:cNvPr id="3" name="Subtitle 2"/>
          <p:cNvSpPr>
            <a:spLocks noGrp="1"/>
          </p:cNvSpPr>
          <p:nvPr>
            <p:ph type="subTitle" idx="1"/>
          </p:nvPr>
        </p:nvSpPr>
        <p:spPr>
          <a:xfrm>
            <a:off x="1555576" y="5013176"/>
            <a:ext cx="6400800" cy="1296144"/>
          </a:xfrm>
          <a:solidFill>
            <a:srgbClr val="7030A0"/>
          </a:solidFill>
        </p:spPr>
        <p:txBody>
          <a:bodyPr>
            <a:normAutofit fontScale="62500" lnSpcReduction="20000"/>
          </a:bodyPr>
          <a:lstStyle/>
          <a:p>
            <a:r>
              <a:rPr lang="ar-IQ" sz="4400" b="1" dirty="0" smtClean="0">
                <a:solidFill>
                  <a:schemeClr val="bg1"/>
                </a:solidFill>
              </a:rPr>
              <a:t>تقديم</a:t>
            </a:r>
          </a:p>
          <a:p>
            <a:r>
              <a:rPr lang="ar-IQ" sz="4400" b="1" dirty="0" smtClean="0">
                <a:solidFill>
                  <a:schemeClr val="bg1"/>
                </a:solidFill>
              </a:rPr>
              <a:t>أ. م. جمال احمد عباس </a:t>
            </a:r>
            <a:endParaRPr lang="ar-IQ" sz="4400" b="1" dirty="0" smtClean="0">
              <a:solidFill>
                <a:schemeClr val="bg1"/>
              </a:solidFill>
            </a:endParaRPr>
          </a:p>
          <a:p>
            <a:r>
              <a:rPr lang="ar-IQ" sz="4400" b="1" dirty="0" smtClean="0">
                <a:solidFill>
                  <a:schemeClr val="bg1"/>
                </a:solidFill>
              </a:rPr>
              <a:t>م </a:t>
            </a:r>
            <a:r>
              <a:rPr lang="ar-IQ" sz="4400" b="1" dirty="0" err="1" smtClean="0">
                <a:solidFill>
                  <a:schemeClr val="bg1"/>
                </a:solidFill>
              </a:rPr>
              <a:t>م</a:t>
            </a:r>
            <a:r>
              <a:rPr lang="ar-IQ" sz="4400" b="1" smtClean="0">
                <a:solidFill>
                  <a:schemeClr val="bg1"/>
                </a:solidFill>
              </a:rPr>
              <a:t>  احمد هادي علي</a:t>
            </a:r>
            <a:endParaRPr lang="ar-IQ" sz="4400" b="1" dirty="0" smtClean="0">
              <a:solidFill>
                <a:schemeClr val="bg1"/>
              </a:solidFill>
            </a:endParaRPr>
          </a:p>
        </p:txBody>
      </p:sp>
      <p:pic>
        <p:nvPicPr>
          <p:cNvPr id="4" name="Picture 2" descr="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116632"/>
            <a:ext cx="3528392"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315416"/>
            <a:ext cx="3600400"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5425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circle(in)">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circle(in)">
                                      <p:cBhvr>
                                        <p:cTn id="2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9512" y="764704"/>
            <a:ext cx="8856984" cy="5040560"/>
          </a:xfrm>
          <a:prstGeom prst="rect">
            <a:avLst/>
          </a:prstGeom>
          <a:solidFill>
            <a:schemeClr val="bg1"/>
          </a:solidFill>
        </p:spPr>
        <p:txBody>
          <a:bodyPr wrap="square" lIns="91440" tIns="45720" rIns="91440" bIns="45720">
            <a:prstTxWarp prst="textPlain">
              <a:avLst>
                <a:gd name="adj" fmla="val 49363"/>
              </a:avLst>
            </a:prstTxWarp>
            <a:spAutoFit/>
          </a:bodyPr>
          <a:lstStyle/>
          <a:p>
            <a:pPr algn="ctr"/>
            <a:r>
              <a:rPr lang="ar-IQ" sz="4000" b="1" dirty="0" smtClean="0">
                <a:ln/>
                <a:solidFill>
                  <a:srgbClr val="FF0000"/>
                </a:solidFill>
                <a:effectLst>
                  <a:innerShdw blurRad="63500" dist="50800" dir="16200000">
                    <a:prstClr val="black">
                      <a:alpha val="50000"/>
                    </a:prstClr>
                  </a:innerShdw>
                </a:effectLst>
              </a:rPr>
              <a:t>شـكراً</a:t>
            </a:r>
          </a:p>
          <a:p>
            <a:pPr algn="ctr"/>
            <a:r>
              <a:rPr lang="ar-IQ" sz="4000" b="1" dirty="0" smtClean="0">
                <a:ln/>
                <a:solidFill>
                  <a:srgbClr val="FF0000"/>
                </a:solidFill>
                <a:effectLst>
                  <a:innerShdw blurRad="63500" dist="50800" dir="16200000">
                    <a:prstClr val="black">
                      <a:alpha val="50000"/>
                    </a:prstClr>
                  </a:innerShdw>
                </a:effectLst>
              </a:rPr>
              <a:t> </a:t>
            </a:r>
            <a:r>
              <a:rPr lang="ar-IQ" sz="3600" b="1" dirty="0" smtClean="0">
                <a:ln/>
                <a:solidFill>
                  <a:srgbClr val="FF0000"/>
                </a:solidFill>
                <a:effectLst>
                  <a:innerShdw blurRad="63500" dist="50800" dir="16200000">
                    <a:prstClr val="black">
                      <a:alpha val="50000"/>
                    </a:prstClr>
                  </a:innerShdw>
                </a:effectLst>
              </a:rPr>
              <a:t>لحسن الاصغاء</a:t>
            </a:r>
            <a:endParaRPr lang="en-US" sz="4800" b="1" dirty="0">
              <a:ln/>
              <a:solidFill>
                <a:srgbClr val="FF0000"/>
              </a:solidFill>
              <a:effectLst>
                <a:innerShdw blurRad="63500" dist="50800" dir="16200000">
                  <a:prstClr val="black">
                    <a:alpha val="50000"/>
                  </a:prstClr>
                </a:innerShdw>
              </a:effectLst>
            </a:endParaRPr>
          </a:p>
        </p:txBody>
      </p:sp>
    </p:spTree>
    <p:extLst>
      <p:ext uri="{BB962C8B-B14F-4D97-AF65-F5344CB8AC3E}">
        <p14:creationId xmlns:p14="http://schemas.microsoft.com/office/powerpoint/2010/main" val="96238021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52736"/>
          </a:xfrm>
        </p:spPr>
        <p:txBody>
          <a:bodyPr>
            <a:noAutofit/>
          </a:bodyPr>
          <a:lstStyle/>
          <a:p>
            <a:r>
              <a:rPr lang="ar-SA" sz="3600" b="1" dirty="0">
                <a:solidFill>
                  <a:srgbClr val="FF0000"/>
                </a:solidFill>
              </a:rPr>
              <a:t> الاقتباس وتوثيق مصادر المعلومات في البحث العلمي</a:t>
            </a:r>
            <a:r>
              <a:rPr lang="ar-SA" sz="3600" b="1" dirty="0" smtClean="0">
                <a:solidFill>
                  <a:srgbClr val="FF0000"/>
                </a:solidFill>
              </a:rPr>
              <a:t>:</a:t>
            </a:r>
            <a:endParaRPr lang="ar-IQ" sz="3600" dirty="0"/>
          </a:p>
        </p:txBody>
      </p:sp>
      <p:sp>
        <p:nvSpPr>
          <p:cNvPr id="3" name="Content Placeholder 2"/>
          <p:cNvSpPr>
            <a:spLocks noGrp="1"/>
          </p:cNvSpPr>
          <p:nvPr>
            <p:ph idx="1"/>
          </p:nvPr>
        </p:nvSpPr>
        <p:spPr/>
        <p:txBody>
          <a:bodyPr/>
          <a:lstStyle/>
          <a:p>
            <a:r>
              <a:rPr lang="ar-SA" b="1" dirty="0">
                <a:solidFill>
                  <a:srgbClr val="00B050"/>
                </a:solidFill>
              </a:rPr>
              <a:t>تعريف الاقتباس:</a:t>
            </a:r>
            <a:endParaRPr lang="en-US" dirty="0">
              <a:solidFill>
                <a:srgbClr val="00B050"/>
              </a:solidFill>
            </a:endParaRPr>
          </a:p>
          <a:p>
            <a:r>
              <a:rPr lang="ar-SA" sz="3600" b="1" dirty="0">
                <a:solidFill>
                  <a:schemeClr val="accent3">
                    <a:lumMod val="50000"/>
                  </a:schemeClr>
                </a:solidFill>
              </a:rPr>
              <a:t>وهو شكل الاستعانة بالمصادر والمراجع التي يستفاد منها الباحث لتحقيق اغراض بحثه, ويستخدمه لدعم واسناد وجهة نظره من خلال الاستناد الى اراء  وافكار المؤلفين والباحثين الذين تم الاقتباس من مؤلفاتهم المتعلقة بموضوع البحث , </a:t>
            </a:r>
            <a:endParaRPr lang="ar-IQ" sz="3600" dirty="0">
              <a:solidFill>
                <a:schemeClr val="accent3">
                  <a:lumMod val="50000"/>
                </a:schemeClr>
              </a:solidFill>
            </a:endParaRPr>
          </a:p>
        </p:txBody>
      </p:sp>
    </p:spTree>
    <p:extLst>
      <p:ext uri="{BB962C8B-B14F-4D97-AF65-F5344CB8AC3E}">
        <p14:creationId xmlns:p14="http://schemas.microsoft.com/office/powerpoint/2010/main" val="2615196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t> الوظائف التي تعكس اهمية الاقتباس:</a:t>
            </a:r>
            <a:endParaRPr lang="ar-IQ" dirty="0"/>
          </a:p>
        </p:txBody>
      </p:sp>
      <p:sp>
        <p:nvSpPr>
          <p:cNvPr id="3" name="Content Placeholder 2"/>
          <p:cNvSpPr>
            <a:spLocks noGrp="1"/>
          </p:cNvSpPr>
          <p:nvPr>
            <p:ph idx="1"/>
          </p:nvPr>
        </p:nvSpPr>
        <p:spPr/>
        <p:txBody>
          <a:bodyPr/>
          <a:lstStyle/>
          <a:p>
            <a:r>
              <a:rPr lang="ar-IQ" b="1" dirty="0" smtClean="0"/>
              <a:t>1</a:t>
            </a:r>
            <a:r>
              <a:rPr lang="ar-SA" b="1" dirty="0" smtClean="0"/>
              <a:t>-</a:t>
            </a:r>
            <a:r>
              <a:rPr lang="ar-SA" b="1" dirty="0" err="1" smtClean="0"/>
              <a:t>التاصيل</a:t>
            </a:r>
            <a:r>
              <a:rPr lang="ar-SA" b="1" dirty="0" smtClean="0"/>
              <a:t> </a:t>
            </a:r>
            <a:r>
              <a:rPr lang="ar-SA" b="1" dirty="0"/>
              <a:t>العلمي </a:t>
            </a:r>
            <a:r>
              <a:rPr lang="ar-SA" b="1" dirty="0" err="1"/>
              <a:t>للافكار</a:t>
            </a:r>
            <a:r>
              <a:rPr lang="ar-SA" b="1" dirty="0"/>
              <a:t> </a:t>
            </a:r>
            <a:r>
              <a:rPr lang="ar-SA" b="1" dirty="0" err="1"/>
              <a:t>والاراء</a:t>
            </a:r>
            <a:r>
              <a:rPr lang="ar-SA" b="1" dirty="0"/>
              <a:t> المطروحة</a:t>
            </a:r>
            <a:endParaRPr lang="en-US" dirty="0"/>
          </a:p>
          <a:p>
            <a:r>
              <a:rPr lang="ar-SA" b="1" dirty="0"/>
              <a:t>2-التفاعل بين الباحثين</a:t>
            </a:r>
            <a:endParaRPr lang="en-US" dirty="0"/>
          </a:p>
          <a:p>
            <a:r>
              <a:rPr lang="ar-SA" b="1" dirty="0"/>
              <a:t>3-تجميع مختلف </a:t>
            </a:r>
            <a:r>
              <a:rPr lang="ar-SA" b="1" dirty="0" err="1"/>
              <a:t>الاراء</a:t>
            </a:r>
            <a:r>
              <a:rPr lang="ar-SA" b="1" dirty="0"/>
              <a:t> حول موضوع الدراسة</a:t>
            </a:r>
            <a:endParaRPr lang="en-US" dirty="0"/>
          </a:p>
          <a:p>
            <a:r>
              <a:rPr lang="ar-SA" b="1" dirty="0"/>
              <a:t>4-تدعيم وجهة نظر الباحث</a:t>
            </a:r>
            <a:endParaRPr lang="en-US" dirty="0"/>
          </a:p>
          <a:p>
            <a:r>
              <a:rPr lang="ar-SA" b="1" dirty="0"/>
              <a:t>5-الوفاء بمتطلبات وقواعد البحث العلمي</a:t>
            </a:r>
            <a:endParaRPr lang="ar-IQ" dirty="0"/>
          </a:p>
        </p:txBody>
      </p:sp>
    </p:spTree>
    <p:extLst>
      <p:ext uri="{BB962C8B-B14F-4D97-AF65-F5344CB8AC3E}">
        <p14:creationId xmlns:p14="http://schemas.microsoft.com/office/powerpoint/2010/main" val="26491187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IQ" b="1" dirty="0"/>
              <a:t>القواعد الاساسية في الاقتباس</a:t>
            </a:r>
            <a:r>
              <a:rPr lang="en-US" dirty="0"/>
              <a:t/>
            </a:r>
            <a:br>
              <a:rPr lang="en-US" dirty="0"/>
            </a:br>
            <a:endParaRPr lang="ar-IQ" dirty="0"/>
          </a:p>
        </p:txBody>
      </p:sp>
      <p:sp>
        <p:nvSpPr>
          <p:cNvPr id="3" name="Content Placeholder 2"/>
          <p:cNvSpPr>
            <a:spLocks noGrp="1"/>
          </p:cNvSpPr>
          <p:nvPr>
            <p:ph idx="1"/>
          </p:nvPr>
        </p:nvSpPr>
        <p:spPr>
          <a:xfrm>
            <a:off x="179512" y="1124744"/>
            <a:ext cx="8856984" cy="5616624"/>
          </a:xfrm>
        </p:spPr>
        <p:txBody>
          <a:bodyPr>
            <a:normAutofit/>
          </a:bodyPr>
          <a:lstStyle/>
          <a:p>
            <a:pPr marL="0" lvl="0" indent="0">
              <a:buNone/>
            </a:pPr>
            <a:r>
              <a:rPr lang="ar-IQ" sz="3000" b="1" dirty="0" smtClean="0"/>
              <a:t>1– </a:t>
            </a:r>
            <a:r>
              <a:rPr lang="ar-IQ" sz="3000" b="1" dirty="0"/>
              <a:t>الامانة العلمية , والمقصود بها ضرورة الاشارة الى المصادر التي تم الاقتباس منها فعلا </a:t>
            </a:r>
            <a:endParaRPr lang="en-US" sz="3000" dirty="0"/>
          </a:p>
          <a:p>
            <a:pPr marL="0" indent="0">
              <a:buNone/>
            </a:pPr>
            <a:r>
              <a:rPr lang="ar-IQ" sz="3000" b="1" dirty="0"/>
              <a:t>2</a:t>
            </a:r>
            <a:r>
              <a:rPr lang="ar-IQ" sz="3000" b="1" dirty="0" smtClean="0"/>
              <a:t> </a:t>
            </a:r>
            <a:r>
              <a:rPr lang="ar-IQ" sz="3000" b="1" dirty="0"/>
              <a:t>– الدقة وعدم تشويه المعنى بالحذف او الاضافة</a:t>
            </a:r>
            <a:endParaRPr lang="en-US" sz="3000" dirty="0"/>
          </a:p>
          <a:p>
            <a:pPr marL="0" indent="0">
              <a:buNone/>
            </a:pPr>
            <a:r>
              <a:rPr lang="ar-IQ" b="1" dirty="0"/>
              <a:t>3</a:t>
            </a:r>
            <a:r>
              <a:rPr lang="ar-IQ" sz="3000" b="1" dirty="0" smtClean="0"/>
              <a:t>– </a:t>
            </a:r>
            <a:r>
              <a:rPr lang="ar-IQ" sz="3000" b="1" dirty="0"/>
              <a:t>الموضوعية في الاقتباس, اي عدم الاكتفاء بالاقتباسات التي تؤيد وجهة نظر الباحث , واهمال المصادر التي تخالف ذلك .</a:t>
            </a:r>
            <a:endParaRPr lang="en-US" sz="3000" dirty="0"/>
          </a:p>
          <a:p>
            <a:pPr marL="0" indent="0">
              <a:buNone/>
            </a:pPr>
            <a:r>
              <a:rPr lang="ar-IQ" sz="3000" b="1" dirty="0"/>
              <a:t>4</a:t>
            </a:r>
            <a:r>
              <a:rPr lang="ar-IQ" sz="3000" b="1" dirty="0" smtClean="0"/>
              <a:t> </a:t>
            </a:r>
            <a:r>
              <a:rPr lang="ar-IQ" sz="3000" b="1" dirty="0"/>
              <a:t>– الاعتدال في الاقتباس, بمعني ان </a:t>
            </a:r>
            <a:r>
              <a:rPr lang="ar-IQ" sz="3000" b="1" dirty="0" err="1"/>
              <a:t>لايعتمد</a:t>
            </a:r>
            <a:r>
              <a:rPr lang="ar-IQ" sz="3000" b="1" dirty="0"/>
              <a:t> الباحث فقط على الاقتباس من المصادر دون مساهمته ووضع بصمته وابداء وجهة نظره في تلك الاقتباسات والتعليق عليها سواء </a:t>
            </a:r>
            <a:r>
              <a:rPr lang="ar-IQ" sz="3000" b="1" dirty="0" err="1"/>
              <a:t>بتاييدها</a:t>
            </a:r>
            <a:r>
              <a:rPr lang="ar-IQ" sz="3000" b="1" dirty="0"/>
              <a:t> او الاختلاف معها , اي على الباحث ان يكون </a:t>
            </a:r>
            <a:r>
              <a:rPr lang="ar-IQ" sz="3000" b="1" dirty="0" smtClean="0"/>
              <a:t>( </a:t>
            </a:r>
            <a:r>
              <a:rPr lang="ar-IQ" sz="3000" b="1" dirty="0"/>
              <a:t>ناقد وليس مجرد ناقل) .</a:t>
            </a:r>
            <a:endParaRPr lang="en-US" sz="3000" dirty="0"/>
          </a:p>
          <a:p>
            <a:pPr marL="0" indent="0">
              <a:buNone/>
            </a:pPr>
            <a:r>
              <a:rPr lang="ar-IQ" sz="2800" b="1" dirty="0"/>
              <a:t>5</a:t>
            </a:r>
            <a:r>
              <a:rPr lang="ar-IQ" sz="2800" b="1" dirty="0" smtClean="0"/>
              <a:t> </a:t>
            </a:r>
            <a:r>
              <a:rPr lang="ar-IQ" sz="2800" b="1" dirty="0"/>
              <a:t>– الابتعاد عن اطالة الاقتباس </a:t>
            </a:r>
            <a:r>
              <a:rPr lang="ar-IQ" sz="2800" b="1" dirty="0" smtClean="0"/>
              <a:t> </a:t>
            </a:r>
            <a:r>
              <a:rPr lang="ar-IQ" sz="2800" b="1" dirty="0"/>
              <a:t>.</a:t>
            </a:r>
            <a:endParaRPr lang="en-US" sz="2800" dirty="0"/>
          </a:p>
          <a:p>
            <a:endParaRPr lang="ar-IQ" dirty="0"/>
          </a:p>
        </p:txBody>
      </p:sp>
    </p:spTree>
    <p:extLst>
      <p:ext uri="{BB962C8B-B14F-4D97-AF65-F5344CB8AC3E}">
        <p14:creationId xmlns:p14="http://schemas.microsoft.com/office/powerpoint/2010/main" val="24679681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b="1" dirty="0"/>
              <a:t>انواع الاقتباس </a:t>
            </a:r>
            <a:endParaRPr lang="ar-IQ" dirty="0"/>
          </a:p>
        </p:txBody>
      </p:sp>
      <p:sp>
        <p:nvSpPr>
          <p:cNvPr id="3" name="Content Placeholder 2"/>
          <p:cNvSpPr>
            <a:spLocks noGrp="1"/>
          </p:cNvSpPr>
          <p:nvPr>
            <p:ph idx="1"/>
          </p:nvPr>
        </p:nvSpPr>
        <p:spPr/>
        <p:txBody>
          <a:bodyPr/>
          <a:lstStyle/>
          <a:p>
            <a:pPr marL="0" indent="0">
              <a:buNone/>
            </a:pPr>
            <a:r>
              <a:rPr lang="ar-SA" b="1" dirty="0"/>
              <a:t>1 - الاقتباس المباشر(الاقتباس الحرفي): في هذه الحالة يقوم الباحث بنقل النص مكتوبا تماما بنفس الشكل والكيفية واللغة التي ورد فيها. مثال على ذلك: ويعرف اسامة البحث العلمي بانه "......................." </a:t>
            </a:r>
            <a:endParaRPr lang="ar-IQ" b="1" dirty="0" smtClean="0"/>
          </a:p>
          <a:p>
            <a:pPr marL="0" indent="0">
              <a:buNone/>
            </a:pPr>
            <a:r>
              <a:rPr lang="ar-IQ" b="1" dirty="0" smtClean="0"/>
              <a:t>2</a:t>
            </a:r>
            <a:r>
              <a:rPr lang="ar-SA" b="1" dirty="0" smtClean="0"/>
              <a:t>– </a:t>
            </a:r>
            <a:r>
              <a:rPr lang="ar-SA" b="1" dirty="0"/>
              <a:t>الاقتباس غير </a:t>
            </a:r>
            <a:r>
              <a:rPr lang="ar-SA" b="1" dirty="0" smtClean="0"/>
              <a:t>المباشر</a:t>
            </a:r>
            <a:r>
              <a:rPr lang="ar-IQ" b="1" dirty="0" smtClean="0"/>
              <a:t>:(اقتباس المضمون) </a:t>
            </a:r>
            <a:r>
              <a:rPr lang="ar-IQ" b="1" dirty="0"/>
              <a:t>هنا يستعين الباحث </a:t>
            </a:r>
            <a:r>
              <a:rPr lang="ar-IQ" b="1" dirty="0" err="1"/>
              <a:t>بافكار</a:t>
            </a:r>
            <a:r>
              <a:rPr lang="ar-IQ" b="1" dirty="0"/>
              <a:t> ومعلومات معينة ويقوم بصياغتها </a:t>
            </a:r>
            <a:r>
              <a:rPr lang="ar-IQ" b="1" dirty="0" err="1"/>
              <a:t>باسلوب</a:t>
            </a:r>
            <a:r>
              <a:rPr lang="ar-IQ" b="1" dirty="0"/>
              <a:t> جديد ولغة جديدة ,خصوصا اذا كان الاقتباس طويلا (اكثر من خمسة اسطر), ولا يحتاج الى ان يوضع النص بين اقواس </a:t>
            </a:r>
            <a:endParaRPr lang="ar-IQ" dirty="0"/>
          </a:p>
        </p:txBody>
      </p:sp>
    </p:spTree>
    <p:extLst>
      <p:ext uri="{BB962C8B-B14F-4D97-AF65-F5344CB8AC3E}">
        <p14:creationId xmlns:p14="http://schemas.microsoft.com/office/powerpoint/2010/main" val="7725363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IQ" b="1" dirty="0"/>
              <a:t>توثيق </a:t>
            </a:r>
            <a:r>
              <a:rPr lang="ar-IQ" b="1" dirty="0" smtClean="0"/>
              <a:t>المصادر التي تم الاقتباس منها</a:t>
            </a:r>
            <a:endParaRPr lang="ar-IQ" dirty="0"/>
          </a:p>
        </p:txBody>
      </p:sp>
      <p:sp>
        <p:nvSpPr>
          <p:cNvPr id="3" name="Content Placeholder 2"/>
          <p:cNvSpPr>
            <a:spLocks noGrp="1"/>
          </p:cNvSpPr>
          <p:nvPr>
            <p:ph idx="1"/>
          </p:nvPr>
        </p:nvSpPr>
        <p:spPr/>
        <p:txBody>
          <a:bodyPr/>
          <a:lstStyle/>
          <a:p>
            <a:pPr marL="0" indent="0">
              <a:buNone/>
            </a:pPr>
            <a:r>
              <a:rPr lang="ar-SA" b="1" dirty="0"/>
              <a:t>تعريف التوثيق:</a:t>
            </a:r>
            <a:endParaRPr lang="en-US" dirty="0"/>
          </a:p>
          <a:p>
            <a:pPr marL="0" indent="0">
              <a:buNone/>
            </a:pPr>
            <a:r>
              <a:rPr lang="ar-SA" b="1" dirty="0"/>
              <a:t> التوثيق: هو عبارة عن ربط الافكار </a:t>
            </a:r>
            <a:r>
              <a:rPr lang="ar-SA" b="1" dirty="0" err="1"/>
              <a:t>والاراء</a:t>
            </a:r>
            <a:r>
              <a:rPr lang="ar-SA" b="1" dirty="0"/>
              <a:t> </a:t>
            </a:r>
            <a:r>
              <a:rPr lang="ar-SA" b="1" dirty="0" err="1"/>
              <a:t>باصحابها</a:t>
            </a:r>
            <a:r>
              <a:rPr lang="ar-SA" b="1" dirty="0"/>
              <a:t> الاصليين من خلال تثبيت المراجع والمصادر والاشارة اليها وفقا </a:t>
            </a:r>
            <a:r>
              <a:rPr lang="ar-SA" b="1" dirty="0" err="1"/>
              <a:t>للاعراف</a:t>
            </a:r>
            <a:r>
              <a:rPr lang="ar-SA" b="1" dirty="0"/>
              <a:t> والقواعد العلمية في البحث والدراسة . كما يعد البحث العلمي جهد انساني  متصل يلزم الباحث بمسح جهود الباحثين والمؤلفين السابقين بمجال او موضوع معين من المعرفة والاطلاع على تلك الجهود للاستفادة منها والاضافة اليها والتمهيد لباحثين لاحقين . </a:t>
            </a:r>
            <a:endParaRPr lang="ar-IQ" dirty="0"/>
          </a:p>
        </p:txBody>
      </p:sp>
    </p:spTree>
    <p:extLst>
      <p:ext uri="{BB962C8B-B14F-4D97-AF65-F5344CB8AC3E}">
        <p14:creationId xmlns:p14="http://schemas.microsoft.com/office/powerpoint/2010/main" val="24083878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b="1" dirty="0">
                <a:solidFill>
                  <a:schemeClr val="accent6">
                    <a:lumMod val="75000"/>
                  </a:schemeClr>
                </a:solidFill>
              </a:rPr>
              <a:t>طرق توثيق المصادر في البحث </a:t>
            </a:r>
            <a:r>
              <a:rPr lang="ar-SA" b="1" dirty="0" smtClean="0">
                <a:solidFill>
                  <a:schemeClr val="accent6">
                    <a:lumMod val="75000"/>
                  </a:schemeClr>
                </a:solidFill>
              </a:rPr>
              <a:t>العلمي</a:t>
            </a:r>
            <a:endParaRPr lang="ar-IQ" dirty="0">
              <a:solidFill>
                <a:schemeClr val="accent6">
                  <a:lumMod val="75000"/>
                </a:schemeClr>
              </a:solidFill>
            </a:endParaRPr>
          </a:p>
        </p:txBody>
      </p:sp>
      <p:sp>
        <p:nvSpPr>
          <p:cNvPr id="3" name="Content Placeholder 2"/>
          <p:cNvSpPr>
            <a:spLocks noGrp="1"/>
          </p:cNvSpPr>
          <p:nvPr>
            <p:ph idx="1"/>
          </p:nvPr>
        </p:nvSpPr>
        <p:spPr>
          <a:xfrm>
            <a:off x="0" y="1124744"/>
            <a:ext cx="9144000" cy="5733256"/>
          </a:xfrm>
        </p:spPr>
        <p:txBody>
          <a:bodyPr>
            <a:normAutofit fontScale="92500" lnSpcReduction="10000"/>
          </a:bodyPr>
          <a:lstStyle/>
          <a:p>
            <a:pPr marL="0" indent="0">
              <a:buNone/>
            </a:pPr>
            <a:r>
              <a:rPr lang="ar-IQ" b="1" dirty="0" smtClean="0">
                <a:solidFill>
                  <a:schemeClr val="tx2">
                    <a:lumMod val="75000"/>
                  </a:schemeClr>
                </a:solidFill>
              </a:rPr>
              <a:t>1- </a:t>
            </a:r>
            <a:r>
              <a:rPr lang="ar-SA" b="1" dirty="0" smtClean="0">
                <a:solidFill>
                  <a:schemeClr val="tx2">
                    <a:lumMod val="75000"/>
                  </a:schemeClr>
                </a:solidFill>
              </a:rPr>
              <a:t>طريقة </a:t>
            </a:r>
            <a:r>
              <a:rPr lang="ar-SA" b="1" dirty="0">
                <a:solidFill>
                  <a:schemeClr val="tx2">
                    <a:lumMod val="75000"/>
                  </a:schemeClr>
                </a:solidFill>
              </a:rPr>
              <a:t>جمعية علم النفس الامريكية(</a:t>
            </a:r>
            <a:r>
              <a:rPr lang="en-US" b="1" dirty="0">
                <a:solidFill>
                  <a:schemeClr val="tx2">
                    <a:lumMod val="75000"/>
                  </a:schemeClr>
                </a:solidFill>
              </a:rPr>
              <a:t>APA</a:t>
            </a:r>
            <a:r>
              <a:rPr lang="ar-SA" b="1" dirty="0">
                <a:solidFill>
                  <a:schemeClr val="tx2">
                    <a:lumMod val="75000"/>
                  </a:schemeClr>
                </a:solidFill>
              </a:rPr>
              <a:t>) </a:t>
            </a:r>
            <a:r>
              <a:rPr lang="en-US" b="1" dirty="0">
                <a:solidFill>
                  <a:schemeClr val="tx2">
                    <a:lumMod val="75000"/>
                  </a:schemeClr>
                </a:solidFill>
              </a:rPr>
              <a:t>American Psychological Association</a:t>
            </a:r>
            <a:br>
              <a:rPr lang="en-US" b="1" dirty="0">
                <a:solidFill>
                  <a:schemeClr val="tx2">
                    <a:lumMod val="75000"/>
                  </a:schemeClr>
                </a:solidFill>
              </a:rPr>
            </a:br>
            <a:r>
              <a:rPr lang="ar-SA" b="1" dirty="0">
                <a:solidFill>
                  <a:schemeClr val="tx2">
                    <a:lumMod val="75000"/>
                  </a:schemeClr>
                </a:solidFill>
              </a:rPr>
              <a:t>وفيها يتم وضع اللقب والسنة والصفحة في نهاية كل اقتباس, ومثال ذلك (العنزي,2015,ص85) و(</a:t>
            </a:r>
            <a:r>
              <a:rPr lang="en-US" b="1" dirty="0">
                <a:solidFill>
                  <a:schemeClr val="tx2">
                    <a:lumMod val="75000"/>
                  </a:schemeClr>
                </a:solidFill>
              </a:rPr>
              <a:t>Kent,2016,p125</a:t>
            </a:r>
            <a:r>
              <a:rPr lang="ar-SA" b="1" dirty="0">
                <a:solidFill>
                  <a:schemeClr val="tx2">
                    <a:lumMod val="75000"/>
                  </a:schemeClr>
                </a:solidFill>
              </a:rPr>
              <a:t>) ويتم جمع المصادر وترتيبها هجائيا في نهاية البحث</a:t>
            </a:r>
            <a:r>
              <a:rPr lang="ar-SA" b="1" dirty="0" smtClean="0">
                <a:solidFill>
                  <a:schemeClr val="tx2">
                    <a:lumMod val="75000"/>
                  </a:schemeClr>
                </a:solidFill>
              </a:rPr>
              <a:t>.</a:t>
            </a:r>
            <a:endParaRPr lang="ar-IQ" b="1" dirty="0" smtClean="0">
              <a:solidFill>
                <a:schemeClr val="tx2">
                  <a:lumMod val="75000"/>
                </a:schemeClr>
              </a:solidFill>
            </a:endParaRPr>
          </a:p>
          <a:p>
            <a:pPr marL="0" indent="0">
              <a:buNone/>
            </a:pPr>
            <a:r>
              <a:rPr lang="ar-IQ" b="1" dirty="0" smtClean="0">
                <a:solidFill>
                  <a:schemeClr val="accent2">
                    <a:lumMod val="75000"/>
                  </a:schemeClr>
                </a:solidFill>
              </a:rPr>
              <a:t>2</a:t>
            </a:r>
            <a:r>
              <a:rPr lang="ar-SA" b="1" dirty="0" smtClean="0">
                <a:solidFill>
                  <a:schemeClr val="accent2">
                    <a:lumMod val="75000"/>
                  </a:schemeClr>
                </a:solidFill>
              </a:rPr>
              <a:t>-</a:t>
            </a:r>
            <a:r>
              <a:rPr lang="ar-IQ" b="1" dirty="0" smtClean="0">
                <a:solidFill>
                  <a:schemeClr val="accent2">
                    <a:lumMod val="75000"/>
                  </a:schemeClr>
                </a:solidFill>
              </a:rPr>
              <a:t> طريقة الهوامش: </a:t>
            </a:r>
            <a:r>
              <a:rPr lang="ar-SA" b="1" dirty="0" smtClean="0">
                <a:solidFill>
                  <a:schemeClr val="accent2">
                    <a:lumMod val="75000"/>
                  </a:schemeClr>
                </a:solidFill>
              </a:rPr>
              <a:t> </a:t>
            </a:r>
            <a:r>
              <a:rPr lang="ar-SA" b="1" dirty="0">
                <a:solidFill>
                  <a:schemeClr val="accent2">
                    <a:lumMod val="75000"/>
                  </a:schemeClr>
                </a:solidFill>
              </a:rPr>
              <a:t>الترقيم </a:t>
            </a:r>
            <a:r>
              <a:rPr lang="ar-SA" b="1" dirty="0" smtClean="0">
                <a:solidFill>
                  <a:schemeClr val="accent2">
                    <a:lumMod val="75000"/>
                  </a:schemeClr>
                </a:solidFill>
              </a:rPr>
              <a:t>المتسلسل</a:t>
            </a:r>
            <a:r>
              <a:rPr lang="ar-IQ" b="1" dirty="0" smtClean="0">
                <a:solidFill>
                  <a:schemeClr val="accent2">
                    <a:lumMod val="75000"/>
                  </a:schemeClr>
                </a:solidFill>
              </a:rPr>
              <a:t> للمصادر التي تم الاقتباس منها في كل صفحة من صفحات البحث</a:t>
            </a:r>
            <a:r>
              <a:rPr lang="ar-SA" b="1" dirty="0" smtClean="0">
                <a:solidFill>
                  <a:schemeClr val="accent2">
                    <a:lumMod val="75000"/>
                  </a:schemeClr>
                </a:solidFill>
              </a:rPr>
              <a:t> </a:t>
            </a:r>
            <a:r>
              <a:rPr lang="ar-SA" b="1" dirty="0">
                <a:solidFill>
                  <a:schemeClr val="accent2">
                    <a:lumMod val="75000"/>
                  </a:schemeClr>
                </a:solidFill>
              </a:rPr>
              <a:t>مع ذكر بيانات </a:t>
            </a:r>
            <a:r>
              <a:rPr lang="ar-SA" b="1" dirty="0" smtClean="0">
                <a:solidFill>
                  <a:schemeClr val="accent2">
                    <a:lumMod val="75000"/>
                  </a:schemeClr>
                </a:solidFill>
              </a:rPr>
              <a:t>المصادر </a:t>
            </a:r>
            <a:r>
              <a:rPr lang="ar-SA" b="1" dirty="0">
                <a:solidFill>
                  <a:schemeClr val="accent2">
                    <a:lumMod val="75000"/>
                  </a:schemeClr>
                </a:solidFill>
              </a:rPr>
              <a:t>وتوثيقها اسفل الصفحة نفسها, أي ان الترقيم في هذه الطريقة ينتهي بانتهاء الصفحة الحالية , ومن ثم يبدا الترقيم من جديد (من رقم 1) مرة اخرى في الصفحة اللاحقة , وهكذا الحال بالنسبة لبقية صفحات البحث</a:t>
            </a:r>
            <a:r>
              <a:rPr lang="ar-SA" b="1" dirty="0" smtClean="0">
                <a:solidFill>
                  <a:schemeClr val="accent2">
                    <a:lumMod val="75000"/>
                  </a:schemeClr>
                </a:solidFill>
              </a:rPr>
              <a:t>.</a:t>
            </a:r>
            <a:endParaRPr lang="ar-IQ" b="1" dirty="0" smtClean="0">
              <a:solidFill>
                <a:schemeClr val="accent2">
                  <a:lumMod val="75000"/>
                </a:schemeClr>
              </a:solidFill>
            </a:endParaRPr>
          </a:p>
          <a:p>
            <a:pPr marL="0" indent="0">
              <a:buNone/>
            </a:pPr>
            <a:r>
              <a:rPr lang="ar-IQ" b="1" dirty="0">
                <a:solidFill>
                  <a:schemeClr val="accent3">
                    <a:lumMod val="50000"/>
                  </a:schemeClr>
                </a:solidFill>
              </a:rPr>
              <a:t>3</a:t>
            </a:r>
            <a:r>
              <a:rPr lang="ar-SA" b="1" dirty="0">
                <a:solidFill>
                  <a:schemeClr val="accent3">
                    <a:lumMod val="50000"/>
                  </a:schemeClr>
                </a:solidFill>
              </a:rPr>
              <a:t>-الترقيم المتسلسل لكل </a:t>
            </a:r>
            <a:r>
              <a:rPr lang="ar-SA" b="1" dirty="0" smtClean="0">
                <a:solidFill>
                  <a:schemeClr val="accent3">
                    <a:lumMod val="50000"/>
                  </a:schemeClr>
                </a:solidFill>
              </a:rPr>
              <a:t>المصادر</a:t>
            </a:r>
            <a:r>
              <a:rPr lang="ar-IQ" b="1" dirty="0" smtClean="0">
                <a:solidFill>
                  <a:schemeClr val="accent3">
                    <a:lumMod val="50000"/>
                  </a:schemeClr>
                </a:solidFill>
              </a:rPr>
              <a:t> التي تم الاقتباس منها</a:t>
            </a:r>
            <a:r>
              <a:rPr lang="ar-SA" b="1" dirty="0" smtClean="0">
                <a:solidFill>
                  <a:schemeClr val="accent3">
                    <a:lumMod val="50000"/>
                  </a:schemeClr>
                </a:solidFill>
              </a:rPr>
              <a:t> </a:t>
            </a:r>
            <a:r>
              <a:rPr lang="ar-SA" b="1" dirty="0">
                <a:solidFill>
                  <a:schemeClr val="accent3">
                    <a:lumMod val="50000"/>
                  </a:schemeClr>
                </a:solidFill>
              </a:rPr>
              <a:t>في جميع صفحات البحث وتجميعها في نهاية البحث حسب ترتيبها في المتن, أي ان الترقيم في هذه الطريقة لا ينتهي الا بانتهاء البحث.</a:t>
            </a:r>
            <a:endParaRPr lang="en-US" dirty="0">
              <a:solidFill>
                <a:schemeClr val="accent3">
                  <a:lumMod val="50000"/>
                </a:schemeClr>
              </a:solidFill>
            </a:endParaRPr>
          </a:p>
          <a:p>
            <a:pPr marL="0" indent="0">
              <a:buNone/>
            </a:pPr>
            <a:endParaRPr lang="en-US" dirty="0"/>
          </a:p>
          <a:p>
            <a:pPr>
              <a:buFontTx/>
              <a:buChar char="-"/>
            </a:pPr>
            <a:endParaRPr lang="ar-IQ" dirty="0"/>
          </a:p>
        </p:txBody>
      </p:sp>
    </p:spTree>
    <p:extLst>
      <p:ext uri="{BB962C8B-B14F-4D97-AF65-F5344CB8AC3E}">
        <p14:creationId xmlns:p14="http://schemas.microsoft.com/office/powerpoint/2010/main" val="2344859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2266</TotalTime>
  <Words>1812</Words>
  <Application>Microsoft Office PowerPoint</Application>
  <PresentationFormat>On-screen Show (4:3)</PresentationFormat>
  <Paragraphs>123</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PowerPoint Presentation</vt:lpstr>
      <vt:lpstr>PowerPoint Presentation</vt:lpstr>
      <vt:lpstr> ورشة عمل بعنوان الالتباس بين الاستلال والاقتباس الاثنين 25/3/2019</vt:lpstr>
      <vt:lpstr> الاقتباس وتوثيق مصادر المعلومات في البحث العلمي:</vt:lpstr>
      <vt:lpstr> الوظائف التي تعكس اهمية الاقتباس:</vt:lpstr>
      <vt:lpstr>القواعد الاساسية في الاقتباس </vt:lpstr>
      <vt:lpstr>انواع الاقتباس </vt:lpstr>
      <vt:lpstr>توثيق المصادر التي تم الاقتباس منها</vt:lpstr>
      <vt:lpstr>طرق توثيق المصادر في البحث العلمي</vt:lpstr>
      <vt:lpstr>المعلومات الواجب ذكرها في حالة الاقتباس من المصادر</vt:lpstr>
      <vt:lpstr>النزاهة الاكاديمية و</vt:lpstr>
      <vt:lpstr>النزاهة الأكاديمية Academic Integrity </vt:lpstr>
      <vt:lpstr>خيانة الأمانة الأكاديمية  Academic Dishonesty</vt:lpstr>
      <vt:lpstr>الانتحال (الاسـتلال) PLAGIARISM  </vt:lpstr>
      <vt:lpstr>ما هي اشكال الانتحال (الاستلال)</vt:lpstr>
      <vt:lpstr>ما هي اشكال الانتحال (الاستلال)</vt:lpstr>
      <vt:lpstr>النقطة الرئيسية التي يجب أخذها بنظر الاعتبار</vt:lpstr>
      <vt:lpstr>PowerPoint Presentation</vt:lpstr>
      <vt:lpstr>اسباب اخرى للانتحال</vt:lpstr>
      <vt:lpstr>ممارسات اخرى تعد انتحالا او سطوا علميا</vt:lpstr>
      <vt:lpstr>الطرق التقليدية في كشف الانتحال</vt:lpstr>
      <vt:lpstr>الطرق الالكترونية لكشف الانتحال</vt:lpstr>
      <vt:lpstr>عقوبات الانتحال</vt:lpstr>
      <vt:lpstr>مخاطر أنواع الانتحال وطرق تجنبها</vt:lpstr>
      <vt:lpstr>مخاطر الانتحال وطرق تجنبها</vt:lpstr>
      <vt:lpstr>فوائد عدم الانتحال</vt:lpstr>
      <vt:lpstr>النسب العالمية الآمنة للانتحال </vt:lpstr>
      <vt:lpstr>النسب العالمية الآمنة للانتحال </vt:lpstr>
      <vt:lpstr>نسـبة الجزء النظري الى العملي</vt:lpstr>
      <vt:lpstr>PowerPoint Presentation</vt:lpstr>
    </vt:vector>
  </TitlesOfParts>
  <Company>SACC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Maher</dc:creator>
  <cp:lastModifiedBy>Maher</cp:lastModifiedBy>
  <cp:revision>96</cp:revision>
  <dcterms:created xsi:type="dcterms:W3CDTF">2017-12-08T10:55:08Z</dcterms:created>
  <dcterms:modified xsi:type="dcterms:W3CDTF">2019-03-25T09:01:50Z</dcterms:modified>
</cp:coreProperties>
</file>